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98" r:id="rId3"/>
    <p:sldMasterId id="2147483711" r:id="rId4"/>
    <p:sldMasterId id="2147483724" r:id="rId5"/>
    <p:sldMasterId id="2147483737" r:id="rId6"/>
  </p:sldMasterIdLst>
  <p:notesMasterIdLst>
    <p:notesMasterId r:id="rId99"/>
  </p:notesMasterIdLst>
  <p:sldIdLst>
    <p:sldId id="286" r:id="rId7"/>
    <p:sldId id="320" r:id="rId8"/>
    <p:sldId id="343" r:id="rId9"/>
    <p:sldId id="326" r:id="rId10"/>
    <p:sldId id="327" r:id="rId11"/>
    <p:sldId id="328" r:id="rId12"/>
    <p:sldId id="344" r:id="rId13"/>
    <p:sldId id="364" r:id="rId14"/>
    <p:sldId id="386" r:id="rId15"/>
    <p:sldId id="387" r:id="rId16"/>
    <p:sldId id="424" r:id="rId17"/>
    <p:sldId id="382" r:id="rId18"/>
    <p:sldId id="383" r:id="rId19"/>
    <p:sldId id="425" r:id="rId20"/>
    <p:sldId id="384" r:id="rId21"/>
    <p:sldId id="385" r:id="rId22"/>
    <p:sldId id="350" r:id="rId23"/>
    <p:sldId id="351" r:id="rId24"/>
    <p:sldId id="345" r:id="rId25"/>
    <p:sldId id="346" r:id="rId26"/>
    <p:sldId id="334" r:id="rId27"/>
    <p:sldId id="418" r:id="rId28"/>
    <p:sldId id="348" r:id="rId29"/>
    <p:sldId id="405" r:id="rId30"/>
    <p:sldId id="329" r:id="rId31"/>
    <p:sldId id="389" r:id="rId32"/>
    <p:sldId id="362" r:id="rId33"/>
    <p:sldId id="330" r:id="rId34"/>
    <p:sldId id="407" r:id="rId35"/>
    <p:sldId id="406" r:id="rId36"/>
    <p:sldId id="409" r:id="rId37"/>
    <p:sldId id="408" r:id="rId38"/>
    <p:sldId id="335" r:id="rId39"/>
    <p:sldId id="402" r:id="rId40"/>
    <p:sldId id="403" r:id="rId41"/>
    <p:sldId id="404" r:id="rId42"/>
    <p:sldId id="331" r:id="rId43"/>
    <p:sldId id="347" r:id="rId44"/>
    <p:sldId id="394" r:id="rId45"/>
    <p:sldId id="393" r:id="rId46"/>
    <p:sldId id="332" r:id="rId47"/>
    <p:sldId id="396" r:id="rId48"/>
    <p:sldId id="397" r:id="rId49"/>
    <p:sldId id="399" r:id="rId50"/>
    <p:sldId id="381" r:id="rId51"/>
    <p:sldId id="398" r:id="rId52"/>
    <p:sldId id="400" r:id="rId53"/>
    <p:sldId id="401" r:id="rId54"/>
    <p:sldId id="336" r:id="rId55"/>
    <p:sldId id="337" r:id="rId56"/>
    <p:sldId id="338" r:id="rId57"/>
    <p:sldId id="339" r:id="rId58"/>
    <p:sldId id="340" r:id="rId59"/>
    <p:sldId id="390" r:id="rId60"/>
    <p:sldId id="391" r:id="rId61"/>
    <p:sldId id="392" r:id="rId62"/>
    <p:sldId id="353" r:id="rId63"/>
    <p:sldId id="354" r:id="rId64"/>
    <p:sldId id="367" r:id="rId65"/>
    <p:sldId id="355" r:id="rId66"/>
    <p:sldId id="419" r:id="rId67"/>
    <p:sldId id="356" r:id="rId68"/>
    <p:sldId id="388" r:id="rId69"/>
    <p:sldId id="369" r:id="rId70"/>
    <p:sldId id="417" r:id="rId71"/>
    <p:sldId id="420" r:id="rId72"/>
    <p:sldId id="421" r:id="rId73"/>
    <p:sldId id="422" r:id="rId74"/>
    <p:sldId id="363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357" r:id="rId83"/>
    <p:sldId id="358" r:id="rId84"/>
    <p:sldId id="359" r:id="rId85"/>
    <p:sldId id="360" r:id="rId86"/>
    <p:sldId id="365" r:id="rId87"/>
    <p:sldId id="370" r:id="rId88"/>
    <p:sldId id="361" r:id="rId89"/>
    <p:sldId id="366" r:id="rId90"/>
    <p:sldId id="371" r:id="rId91"/>
    <p:sldId id="374" r:id="rId92"/>
    <p:sldId id="375" r:id="rId93"/>
    <p:sldId id="423" r:id="rId94"/>
    <p:sldId id="376" r:id="rId95"/>
    <p:sldId id="395" r:id="rId96"/>
    <p:sldId id="368" r:id="rId97"/>
    <p:sldId id="325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6A5B"/>
    <a:srgbClr val="4693D2"/>
    <a:srgbClr val="2A71AC"/>
    <a:srgbClr val="A284C2"/>
    <a:srgbClr val="7E55AB"/>
    <a:srgbClr val="FFFF99"/>
    <a:srgbClr val="FFFF66"/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740" autoAdjust="0"/>
    <p:restoredTop sz="96618" autoAdjust="0"/>
  </p:normalViewPr>
  <p:slideViewPr>
    <p:cSldViewPr>
      <p:cViewPr varScale="1">
        <p:scale>
          <a:sx n="74" d="100"/>
          <a:sy n="74" d="100"/>
        </p:scale>
        <p:origin x="8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B987F-03B8-4DD3-B82B-E020EAD409CF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F6104-DD6D-4E14-92A8-5DEDF1442F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pc="-15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77BFF5-5A0A-BB4B-8F6E-6841FAB046BE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5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41408AA-8272-574B-9552-0B998EC66E8E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/>
            </a:lvl1pPr>
            <a:lvl3pPr marL="1143000" indent="-228600">
              <a:buClr>
                <a:schemeClr val="accent1"/>
              </a:buClr>
              <a:buFont typeface="Wingdings" charset="2"/>
              <a:buChar char="§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9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1"/>
            <a:ext cx="8229600" cy="548728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24757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1" name="Picture 10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4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  <a:prstGeom prst="rect">
            <a:avLst/>
          </a:prstGeom>
        </p:spPr>
        <p:txBody>
          <a:bodyPr tIns="0" anchor="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533"/>
            <a:ext cx="8229600" cy="466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97941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29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8" name="Picture 7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0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</p:spPr>
        <p:txBody>
          <a:bodyPr tIns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0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962400" y="6775450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Wingdings" charset="2"/>
        <a:buChar char="§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70BDA4A-776A-4546-918F-32281E291F21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Lucida Grande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Tx/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3"/>
                </a:solidFill>
              </a:rPr>
              <a:t>INTERNAL USE</a:t>
            </a:r>
            <a:endParaRPr lang="en-US" altLang="zh-TW" sz="800" b="1" dirty="0">
              <a:solidFill>
                <a:schemeClr val="accent3"/>
              </a:solidFill>
            </a:endParaRPr>
          </a:p>
        </p:txBody>
      </p:sp>
      <p:pic>
        <p:nvPicPr>
          <p:cNvPr id="17" name="Picture 16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8167"/>
            <a:ext cx="8229600" cy="4615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ignore.io/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50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generating-a-new-ssh-key-and-adding-it-to-the-ssh-agent/#adding-your-ssh-key-to-the-ssh-agent" TargetMode="Externa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yalong0424/learningGit.git" TargetMode="External"/><Relationship Id="rId2" Type="http://schemas.openxmlformats.org/officeDocument/2006/relationships/hyperlink" Target="https://github.com/yalong0424/learningGit.git" TargetMode="External"/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7.png"/><Relationship Id="rId5" Type="http://schemas.openxmlformats.org/officeDocument/2006/relationships/hyperlink" Target="mailto:git@github.com:yalong0424/learningGit.git" TargetMode="External"/><Relationship Id="rId4" Type="http://schemas.openxmlformats.org/officeDocument/2006/relationships/hyperlink" Target="https://github.com/yalong0424/learningGit.git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7.mp4"/><Relationship Id="rId7" Type="http://schemas.openxmlformats.org/officeDocument/2006/relationships/slideLayout" Target="../slideLayouts/slideLayout5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41.png"/><Relationship Id="rId4" Type="http://schemas.openxmlformats.org/officeDocument/2006/relationships/video" Target="../media/media7.mp4"/><Relationship Id="rId9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YourEmail@example.com" TargetMode="External"/><Relationship Id="rId1" Type="http://schemas.openxmlformats.org/officeDocument/2006/relationships/slideLayout" Target="../slideLayouts/slideLayout5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04248" y="3717033"/>
            <a:ext cx="1882552" cy="115795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王继明</a:t>
            </a:r>
            <a:endParaRPr lang="en-US" dirty="0" smtClean="0"/>
          </a:p>
          <a:p>
            <a:r>
              <a:rPr lang="en-US" dirty="0" smtClean="0"/>
              <a:t>2017/06/15</a:t>
            </a:r>
          </a:p>
          <a:p>
            <a:r>
              <a:rPr lang="en-US" altLang="zh-TW" dirty="0" smtClean="0"/>
              <a:t>ST1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a typeface="Verdana" pitchFamily="34" charset="0"/>
                <a:cs typeface="Verdana" pitchFamily="34" charset="0"/>
              </a:rPr>
              <a:t>How To </a:t>
            </a:r>
            <a:r>
              <a:rPr lang="en-US" altLang="zh-CN" sz="4000" dirty="0" smtClean="0">
                <a:ea typeface="Verdana" pitchFamily="34" charset="0"/>
                <a:cs typeface="Verdana" pitchFamily="34" charset="0"/>
              </a:rPr>
              <a:t>Use </a:t>
            </a:r>
            <a:r>
              <a:rPr lang="en-US" altLang="zh-CN" sz="4000" dirty="0" err="1" smtClean="0">
                <a:ea typeface="Verdana" pitchFamily="34" charset="0"/>
                <a:cs typeface="Verdana" pitchFamily="34" charset="0"/>
              </a:rPr>
              <a:t>Git</a:t>
            </a:r>
            <a: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4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配置文件位置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每个仓库的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配置文件都放在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文件中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当前用户的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配置文件放在用户主目录下的一个隐藏文件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中</a:t>
            </a:r>
            <a:endParaRPr lang="en-US" altLang="zh-CN" sz="2000" dirty="0" smtClean="0"/>
          </a:p>
          <a:p>
            <a:r>
              <a:rPr lang="zh-CN" altLang="en-US" sz="2400" dirty="0" smtClean="0"/>
              <a:t>删除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别名时，可直接在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配置文件中将相应的行删除即可。</a:t>
            </a:r>
            <a:endParaRPr lang="en-US" sz="2400" dirty="0" smtClean="0"/>
          </a:p>
          <a:p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是当前用户，该参数表示是针对当前用户的所有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仓库起作用的，如果不加</a:t>
            </a:r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参数，则只针对当前用户的当前仓库起作用。</a:t>
            </a:r>
            <a:endParaRPr lang="en-US" altLang="zh-CN" sz="2400" dirty="0" smtClean="0"/>
          </a:p>
          <a:p>
            <a:r>
              <a:rPr lang="en-US" altLang="zh-CN" sz="2400" dirty="0" smtClean="0"/>
              <a:t>--system</a:t>
            </a:r>
            <a:r>
              <a:rPr lang="zh-CN" altLang="en-US" sz="2400" dirty="0" smtClean="0"/>
              <a:t>是整台电脑，该参数表示是针对该台电脑的所有用户的所有仓库起作用。</a:t>
            </a:r>
            <a:endParaRPr lang="en-US" altLang="zh-CN" sz="2400" dirty="0" smtClean="0"/>
          </a:p>
          <a:p>
            <a:r>
              <a:rPr lang="zh-CN" altLang="en-US" sz="2400" dirty="0"/>
              <a:t>一</a:t>
            </a:r>
            <a:r>
              <a:rPr lang="zh-CN" altLang="en-US" sz="2400" dirty="0" smtClean="0"/>
              <a:t>版工作电脑就一个用户，自己独占整个硬盘，此时</a:t>
            </a:r>
            <a:r>
              <a:rPr lang="en-US" altLang="zh-CN" sz="2400" dirty="0" smtClean="0"/>
              <a:t>global=system</a:t>
            </a:r>
            <a:r>
              <a:rPr lang="zh-CN" altLang="en-US" sz="2400" dirty="0" smtClean="0"/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25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9609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config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655673"/>
            <a:ext cx="6624736" cy="60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在使用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进行版本控制的时候，有时有些文件是无需纳入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管理的，此时就可以创建一个名为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.</a:t>
            </a:r>
            <a:r>
              <a:rPr lang="en-US" altLang="zh-CN" sz="1400" dirty="0" err="1" smtClean="0"/>
              <a:t>gitignore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的文件，在其中列出需要忽略的文件来解决这个问题。</a:t>
            </a:r>
            <a:endParaRPr lang="en-US" altLang="zh-CN" sz="1400" dirty="0" smtClean="0"/>
          </a:p>
          <a:p>
            <a:r>
              <a:rPr lang="zh-CN" altLang="en-US" sz="2400" dirty="0" smtClean="0"/>
              <a:t>忽略文件的原则：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忽略操作系统自己生产的文件，比如缩略图等；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忽略编译生成的中间文件、可执行文件等，也就是说如果一个文件可以通过另外一个或几个文件自动生成，则自动生成的文件就没有必要放进版本库进行管理，如</a:t>
            </a:r>
            <a:r>
              <a:rPr lang="en-US" altLang="zh-CN" sz="1400" dirty="0"/>
              <a:t>Java</a:t>
            </a:r>
            <a:r>
              <a:rPr lang="zh-CN" altLang="en-US" sz="1400" dirty="0"/>
              <a:t>编译生产的 </a:t>
            </a:r>
            <a:r>
              <a:rPr lang="en-US" altLang="zh-CN" sz="1400" dirty="0"/>
              <a:t>.class </a:t>
            </a:r>
            <a:r>
              <a:rPr lang="zh-CN" altLang="en-US" sz="1400" dirty="0"/>
              <a:t>文件；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忽略自己的带有敏感信息的配置文件，如存放口令的配置文件等</a:t>
            </a:r>
            <a:endParaRPr lang="en-US" altLang="zh-CN" sz="1400" dirty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文件也需要提交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，纳入版本管理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校验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是否生效的标准是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status </a:t>
            </a:r>
            <a:r>
              <a:rPr lang="zh-CN" altLang="en-US" sz="1400" dirty="0"/>
              <a:t>命令是不是说 </a:t>
            </a:r>
            <a:r>
              <a:rPr lang="en-US" altLang="zh-CN" sz="1400" dirty="0"/>
              <a:t>working directory clean</a:t>
            </a:r>
            <a:r>
              <a:rPr lang="zh-CN" altLang="en-US" sz="1400" dirty="0"/>
              <a:t>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061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强制添加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文件到</a:t>
            </a:r>
            <a:r>
              <a:rPr lang="en-US" altLang="zh-CN" sz="2400" dirty="0" err="1" smtClean="0"/>
              <a:t>Git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如果想添加一个文件到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，但发现添加不了，原因为这个文件被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忽略了，此时可以使用 </a:t>
            </a:r>
            <a:r>
              <a:rPr lang="en-US" altLang="zh-CN" sz="1400" dirty="0"/>
              <a:t>-f </a:t>
            </a:r>
            <a:r>
              <a:rPr lang="zh-CN" altLang="en-US" sz="1400" dirty="0"/>
              <a:t>参数强制添加该文件到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 -f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检查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如果一个文件因被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忽略而无法添加到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，且怀疑可能为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规则需要修改，此时可以使用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check-ignore </a:t>
            </a:r>
            <a:r>
              <a:rPr lang="zh-CN" altLang="en-US" sz="1400" dirty="0"/>
              <a:t>命令来检测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文件中的哪个规则忽略了该文件。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check-ignore -v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小结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进行版本控制，当需要忽略某些文件时，需要编写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 lvl="1"/>
            <a:r>
              <a:rPr lang="en-US" sz="2000" dirty="0" smtClean="0"/>
              <a:t>.</a:t>
            </a:r>
            <a:r>
              <a:rPr lang="en-US" sz="2000" dirty="0" err="1" smtClean="0"/>
              <a:t>gitignore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文件本身需要放在版本库中，并且可以对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进行版本控制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420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92896"/>
            <a:ext cx="6857143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文件的一个样本如下，忽略文件和文件夹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66428" y="1677110"/>
            <a:ext cx="1440160" cy="385484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Windows: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Thumbs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ehthumbs.db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Desktop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Python: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*.py[cod]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*.so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*.egg-info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dist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build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My configurations: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db.ini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deploy_key_rsa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66033" y="2492896"/>
            <a:ext cx="2708771" cy="18196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     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忽略全部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!/ch01/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不忽略的文件夹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!/ch02/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!*.h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!*.cpp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!*.md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!*.txt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23605" y="1594537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如果要忽略的内容太多，则可以采取全部忽略逐一排除的策略，</a:t>
            </a:r>
            <a:endParaRPr lang="en-US" altLang="zh-CN" dirty="0" smtClean="0"/>
          </a:p>
          <a:p>
            <a:r>
              <a:rPr lang="zh-CN" altLang="en-US" dirty="0" smtClean="0"/>
              <a:t>先使用 * 忽略全部，再使用 </a:t>
            </a:r>
            <a:r>
              <a:rPr lang="en-US" altLang="zh-CN" dirty="0" smtClean="0"/>
              <a:t>! </a:t>
            </a:r>
            <a:r>
              <a:rPr lang="zh-CN" altLang="en-US" dirty="0" smtClean="0"/>
              <a:t>设定不被忽略的内容。样本如下：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63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文件不需要从头开始写，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为我们准备了各种配置文件，只需要组合修改一下即可。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https://github.com/github/gitignore</a:t>
            </a:r>
            <a:endParaRPr lang="en-US" altLang="zh-CN" sz="2000" dirty="0" smtClean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文件自动生成网址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3"/>
              </a:rPr>
              <a:t>https://www.gitignore.io/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140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工作区</a:t>
            </a:r>
            <a:r>
              <a:rPr lang="en-US" altLang="zh-CN" dirty="0" smtClean="0"/>
              <a:t>(Working Directory)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zh-CN" altLang="en-US" sz="1600" dirty="0" smtClean="0"/>
              <a:t>就是在本地工作的存放着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.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目录的目录，比如我的</a:t>
            </a:r>
            <a:r>
              <a:rPr lang="en-US" altLang="zh-CN" sz="1600" dirty="0" err="1" smtClean="0"/>
              <a:t>learningGit</a:t>
            </a:r>
            <a:r>
              <a:rPr lang="zh-CN" altLang="en-US" sz="1600" dirty="0" smtClean="0"/>
              <a:t>目录就是一个工作区：</a:t>
            </a:r>
            <a:endParaRPr 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7" y="2204864"/>
            <a:ext cx="8133333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90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创建版本库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创建一个空目录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lvl="1"/>
            <a:r>
              <a:rPr lang="zh-CN" altLang="en-US" sz="1600" dirty="0" smtClean="0"/>
              <a:t>使用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命令初始化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marL="457200" lvl="1" indent="0">
              <a:buNone/>
            </a:pPr>
            <a:r>
              <a:rPr lang="zh-CN" altLang="en-US" sz="1600" dirty="0" smtClean="0"/>
              <a:t>注意，执行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zh-CN" altLang="en-US" sz="1600" dirty="0" smtClean="0"/>
              <a:t>命令后，会在当前目录下生成一个 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的目录，这个目录是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用来跟踪管理版本库的，没事千万不要手动修改该目录里的文件，否则极易破坏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仓库。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目录是隐藏的，可使用 </a:t>
            </a:r>
            <a:r>
              <a:rPr lang="en-US" altLang="zh-CN" sz="1600" dirty="0" smtClean="0">
                <a:solidFill>
                  <a:srgbClr val="FF0000"/>
                </a:solidFill>
              </a:rPr>
              <a:t>ls –ah </a:t>
            </a:r>
            <a:r>
              <a:rPr lang="zh-CN" altLang="en-US" sz="1600" dirty="0" smtClean="0"/>
              <a:t>目录查看。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844824"/>
            <a:ext cx="1733333" cy="9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043408"/>
            <a:ext cx="4438095" cy="600000"/>
          </a:xfrm>
          <a:prstGeom prst="rect">
            <a:avLst/>
          </a:prstGeom>
        </p:spPr>
      </p:pic>
      <p:pic>
        <p:nvPicPr>
          <p:cNvPr id="6" name="git-in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2305" y="980728"/>
            <a:ext cx="3806887" cy="25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简介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是目前世界上最流行的分布式版本控制系统。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zh-CN" altLang="en-US" sz="1600" dirty="0" smtClean="0"/>
              <a:t>所有的版本控制系统都只能跟踪文本文件的改动，而图片、视频等二进制文件虽然也能由版本控制系统管理，但没法跟踪文件内容的变化，只能将二进制文件的每次改动串起来，比如只能知道二进制文件从</a:t>
            </a:r>
            <a:r>
              <a:rPr lang="en-US" altLang="zh-CN" sz="1600" dirty="0" smtClean="0"/>
              <a:t>100KB</a:t>
            </a:r>
            <a:r>
              <a:rPr lang="zh-CN" altLang="en-US" sz="1600" dirty="0" smtClean="0"/>
              <a:t>改成了</a:t>
            </a:r>
            <a:r>
              <a:rPr lang="en-US" altLang="zh-CN" sz="1600" dirty="0" smtClean="0"/>
              <a:t>120KB</a:t>
            </a:r>
            <a:r>
              <a:rPr lang="zh-CN" altLang="en-US" sz="1600" dirty="0" smtClean="0"/>
              <a:t>，但到底改了什么，版本控制系统不知道，也无法知道。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添加文件至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假设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目录下编写了一个</a:t>
            </a:r>
            <a:r>
              <a:rPr lang="en-US" altLang="zh-CN" dirty="0" smtClean="0"/>
              <a:t>readme.txt</a:t>
            </a:r>
            <a:r>
              <a:rPr lang="zh-CN" altLang="en-US" dirty="0" smtClean="0"/>
              <a:t>文件，内容如下：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</a:t>
            </a:r>
            <a:r>
              <a:rPr lang="zh-CN" altLang="en-US" dirty="0" smtClean="0"/>
              <a:t>命令添加文件至本地缓存</a:t>
            </a:r>
            <a:r>
              <a:rPr lang="en-US" altLang="zh-CN" dirty="0" smtClean="0"/>
              <a:t>stage</a:t>
            </a:r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 </a:t>
            </a:r>
            <a:r>
              <a:rPr lang="zh-CN" altLang="en-US" dirty="0" smtClean="0"/>
              <a:t>命令把本地缓存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提交到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368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457200" lvl="1" indent="0">
              <a:buNone/>
            </a:pPr>
            <a:r>
              <a:rPr lang="zh-CN" altLang="en-US" dirty="0" smtClean="0"/>
              <a:t>在一个目录下执行</a:t>
            </a:r>
            <a:r>
              <a:rPr lang="en-US" altLang="zh-CN" dirty="0"/>
              <a:t>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，初始化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版本库。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54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6" y="2636912"/>
            <a:ext cx="6838095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16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--cached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</a:t>
            </a:r>
            <a:r>
              <a:rPr lang="en-US" altLang="zh-CN" dirty="0"/>
              <a:t> &lt;filename</a:t>
            </a:r>
            <a:r>
              <a:rPr lang="en-US" altLang="zh-CN" dirty="0" smtClean="0"/>
              <a:t>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/>
              <a:t>--cached </a:t>
            </a:r>
            <a:r>
              <a:rPr lang="en-US" altLang="zh-CN" dirty="0" smtClean="0"/>
              <a:t>&lt;filename&gt;…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 &lt;filename&gt;…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--cached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HEAD .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</a:t>
            </a:r>
            <a:r>
              <a:rPr lang="zh-CN" altLang="en-US" sz="2600" dirty="0" smtClean="0">
                <a:solidFill>
                  <a:srgbClr val="FF0000"/>
                </a:solidFill>
              </a:rPr>
              <a:t>是工作区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的比较；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--cached</a:t>
            </a:r>
            <a:r>
              <a:rPr lang="zh-CN" altLang="en-US" sz="2600" dirty="0" smtClean="0">
                <a:solidFill>
                  <a:srgbClr val="FF0000"/>
                </a:solidFill>
              </a:rPr>
              <a:t>是缓存区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和版本库或分支的比较</a:t>
            </a:r>
            <a:r>
              <a:rPr lang="en-US" altLang="zh-CN" sz="2600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</a:t>
            </a:r>
            <a:r>
              <a:rPr lang="en-US" sz="2600" dirty="0" err="1" smtClean="0">
                <a:solidFill>
                  <a:srgbClr val="FF0000"/>
                </a:solidFill>
              </a:rPr>
              <a:t>git</a:t>
            </a:r>
            <a:r>
              <a:rPr lang="en-US" sz="2600" dirty="0" smtClean="0">
                <a:solidFill>
                  <a:srgbClr val="FF0000"/>
                </a:solidFill>
              </a:rPr>
              <a:t> diff HEAD --</a:t>
            </a:r>
            <a:r>
              <a:rPr lang="zh-CN" altLang="en-US" sz="2600" dirty="0" smtClean="0">
                <a:solidFill>
                  <a:srgbClr val="FF0000"/>
                </a:solidFill>
              </a:rPr>
              <a:t>比较工作区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和版本库或分支的差异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	</a:t>
            </a:r>
            <a:r>
              <a:rPr lang="en-US" altLang="zh-CN" sz="2600" dirty="0" smtClean="0">
                <a:solidFill>
                  <a:srgbClr val="FF0000"/>
                </a:solidFill>
              </a:rPr>
              <a:t>HEAD</a:t>
            </a:r>
            <a:r>
              <a:rPr lang="zh-CN" altLang="en-US" sz="2600" dirty="0" smtClean="0">
                <a:solidFill>
                  <a:srgbClr val="FF0000"/>
                </a:solidFill>
              </a:rPr>
              <a:t>为当前</a:t>
            </a:r>
            <a:r>
              <a:rPr lang="en-US" altLang="zh-CN" sz="2600" dirty="0" smtClean="0">
                <a:solidFill>
                  <a:srgbClr val="FF0000"/>
                </a:solidFill>
              </a:rPr>
              <a:t>branch,</a:t>
            </a:r>
            <a:r>
              <a:rPr lang="zh-CN" altLang="en-US" sz="2600" dirty="0" smtClean="0">
                <a:solidFill>
                  <a:srgbClr val="FF0000"/>
                </a:solidFill>
              </a:rPr>
              <a:t>因此</a:t>
            </a:r>
            <a:r>
              <a:rPr lang="en-US" altLang="zh-CN" sz="2600" dirty="0" smtClean="0">
                <a:solidFill>
                  <a:srgbClr val="FF0000"/>
                </a:solidFill>
              </a:rPr>
              <a:t>$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HEAD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zh-CN" altLang="en-US" sz="2600" dirty="0" smtClean="0">
                <a:solidFill>
                  <a:srgbClr val="FF0000"/>
                </a:solidFill>
              </a:rPr>
              <a:t>为 </a:t>
            </a:r>
            <a:r>
              <a:rPr lang="en-US" altLang="zh-CN" sz="2600" dirty="0" smtClean="0">
                <a:solidFill>
                  <a:srgbClr val="FF0000"/>
                </a:solidFill>
              </a:rPr>
              <a:t>$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branch_name</a:t>
            </a:r>
            <a:r>
              <a:rPr lang="zh-CN" altLang="en-US" sz="2600" dirty="0">
                <a:solidFill>
                  <a:srgbClr val="FF0000"/>
                </a:solidFill>
              </a:rPr>
              <a:t>中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branch_name</a:t>
            </a:r>
            <a:r>
              <a:rPr lang="zh-CN" altLang="en-US" sz="2600" dirty="0" smtClean="0">
                <a:solidFill>
                  <a:srgbClr val="FF0000"/>
                </a:solidFill>
              </a:rPr>
              <a:t>为当前分支的特殊情况。</a:t>
            </a:r>
            <a:endParaRPr lang="en-US" altLang="zh-CN" sz="2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working directory</a:t>
            </a:r>
            <a:r>
              <a:rPr lang="zh-CN" altLang="en-US" sz="1400" dirty="0"/>
              <a:t>和</a:t>
            </a:r>
            <a:r>
              <a:rPr lang="en-US" altLang="zh-CN" sz="1400" dirty="0"/>
              <a:t>stage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--cached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stage</a:t>
            </a:r>
            <a:r>
              <a:rPr lang="zh-CN" altLang="en-US" sz="1400" dirty="0"/>
              <a:t>和</a:t>
            </a:r>
            <a:r>
              <a:rPr lang="en-US" altLang="zh-CN" sz="1400" dirty="0"/>
              <a:t>local Repository</a:t>
            </a:r>
            <a:r>
              <a:rPr lang="zh-CN" altLang="en-US" sz="1400" dirty="0"/>
              <a:t>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 err="1" smtClean="0"/>
              <a:t>branch_name</a:t>
            </a:r>
            <a:r>
              <a:rPr lang="en-US" altLang="zh-CN" dirty="0"/>
              <a:t> </a:t>
            </a:r>
            <a:r>
              <a:rPr lang="en-US" altLang="zh-CN" sz="1400" dirty="0" smtClean="0"/>
              <a:t>//</a:t>
            </a:r>
            <a:r>
              <a:rPr lang="zh-CN" altLang="en-US" sz="1400" dirty="0" smtClean="0"/>
              <a:t>比较</a:t>
            </a:r>
            <a:r>
              <a:rPr lang="en-US" altLang="zh-CN" sz="1400" dirty="0" smtClean="0"/>
              <a:t>working directory</a:t>
            </a:r>
            <a:r>
              <a:rPr lang="zh-CN" altLang="en-US" sz="1400" dirty="0" smtClean="0"/>
              <a:t>与</a:t>
            </a:r>
            <a:r>
              <a:rPr lang="en-US" altLang="zh-CN" sz="1400" dirty="0" err="1" smtClean="0"/>
              <a:t>branch_name</a:t>
            </a:r>
            <a:r>
              <a:rPr lang="zh-CN" altLang="en-US" sz="1400" dirty="0" smtClean="0"/>
              <a:t>上的差异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若</a:t>
            </a:r>
            <a:r>
              <a:rPr lang="en-US" altLang="zh-CN" sz="1400" dirty="0" err="1" smtClean="0"/>
              <a:t>branch_name</a:t>
            </a:r>
            <a:r>
              <a:rPr lang="zh-CN" altLang="en-US" sz="1400" dirty="0" smtClean="0"/>
              <a:t>为当前分支，则为</a:t>
            </a:r>
            <a:r>
              <a:rPr lang="en-US" altLang="zh-CN" sz="1400" dirty="0" smtClean="0"/>
              <a:t>$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diff HEAD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 tag2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tag1:filename tag2:filename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中具体某个文档的差异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24671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等价于使用</a:t>
            </a:r>
            <a:r>
              <a:rPr lang="en-US" altLang="zh-CN" sz="1600" dirty="0" smtClean="0"/>
              <a:t>--ignore-removal</a:t>
            </a:r>
            <a:r>
              <a:rPr lang="zh-CN" altLang="en-US" sz="1600" dirty="0" smtClean="0"/>
              <a:t>参数，添加</a:t>
            </a:r>
            <a:r>
              <a:rPr lang="zh-CN" altLang="en-US" sz="1600" dirty="0"/>
              <a:t>新建和</a:t>
            </a:r>
            <a:r>
              <a:rPr lang="zh-CN" altLang="en-US" sz="1600" dirty="0" smtClean="0"/>
              <a:t>修改文件</a:t>
            </a:r>
            <a:r>
              <a:rPr lang="zh-CN" altLang="en-US" sz="1600" dirty="0"/>
              <a:t>，不包括删除文件</a:t>
            </a:r>
            <a:endParaRPr lang="en-US" sz="1600" dirty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  <a:r>
              <a:rPr lang="en-US" altLang="zh-CN" sz="1600" dirty="0" smtClean="0"/>
              <a:t>//</a:t>
            </a:r>
            <a:r>
              <a:rPr lang="zh-CN" altLang="en-US" sz="1600" dirty="0"/>
              <a:t>等价于使用</a:t>
            </a:r>
            <a:r>
              <a:rPr lang="en-US" altLang="zh-CN" sz="1600" dirty="0"/>
              <a:t>--ignore-removal</a:t>
            </a:r>
            <a:r>
              <a:rPr lang="zh-CN" altLang="en-US" sz="1600" dirty="0"/>
              <a:t>参数，添加新建和</a:t>
            </a:r>
            <a:r>
              <a:rPr lang="zh-CN" altLang="en-US" sz="1600" dirty="0" smtClean="0"/>
              <a:t>修改文件，</a:t>
            </a:r>
            <a:r>
              <a:rPr lang="zh-CN" altLang="en-US" sz="1600" dirty="0"/>
              <a:t>但不包括</a:t>
            </a:r>
            <a:r>
              <a:rPr lang="zh-CN" altLang="en-US" sz="1600" dirty="0" smtClean="0"/>
              <a:t>删除文件</a:t>
            </a:r>
            <a:endParaRPr lang="en-US" altLang="zh-CN" sz="16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&lt;filename</a:t>
            </a:r>
            <a:r>
              <a:rPr lang="en-US" altLang="zh-CN" dirty="0" smtClean="0"/>
              <a:t>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</a:t>
            </a:r>
            <a:r>
              <a:rPr lang="zh-CN" altLang="en-US" sz="1700" dirty="0"/>
              <a:t>修改</a:t>
            </a:r>
            <a:r>
              <a:rPr lang="zh-CN" altLang="en-US" sz="1700" dirty="0" smtClean="0"/>
              <a:t>文件</a:t>
            </a:r>
            <a:r>
              <a:rPr lang="zh-CN" altLang="en-US" sz="1700" dirty="0"/>
              <a:t>，不包括删除文件</a:t>
            </a:r>
            <a:endParaRPr lang="en-US" altLang="zh-CN" sz="17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</a:t>
            </a:r>
            <a:r>
              <a:rPr lang="en-US" altLang="zh-CN" dirty="0" smtClean="0"/>
              <a:t>.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和修改文件</a:t>
            </a:r>
            <a:r>
              <a:rPr lang="zh-CN" altLang="en-US" sz="1700" dirty="0"/>
              <a:t>，不包括删除</a:t>
            </a:r>
            <a:r>
              <a:rPr lang="zh-CN" altLang="en-US" sz="1700" dirty="0" smtClean="0"/>
              <a:t>文件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–u </a:t>
            </a:r>
            <a:r>
              <a:rPr lang="en-US" altLang="zh-CN" sz="1500" dirty="0"/>
              <a:t>//</a:t>
            </a:r>
            <a:r>
              <a:rPr lang="zh-CN" altLang="en-US" sz="1500" dirty="0"/>
              <a:t>添加修改和删除</a:t>
            </a:r>
            <a:r>
              <a:rPr lang="zh-CN" altLang="en-US" sz="1500" dirty="0" smtClean="0"/>
              <a:t>文件，但不包括新建文件</a:t>
            </a:r>
            <a:endParaRPr lang="en-US" altLang="zh-CN" sz="1500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–A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添加所有修改，包括删除的文件</a:t>
            </a:r>
            <a:endParaRPr lang="en-US" altLang="zh-CN" sz="1600" dirty="0" smtClean="0"/>
          </a:p>
          <a:p>
            <a:r>
              <a:rPr lang="en-US" altLang="zh-CN" sz="3100" dirty="0" err="1" smtClean="0"/>
              <a:t>git</a:t>
            </a:r>
            <a:r>
              <a:rPr lang="en-US" altLang="zh-CN" sz="3100" dirty="0" smtClean="0"/>
              <a:t> </a:t>
            </a:r>
            <a:r>
              <a:rPr lang="en-US" altLang="zh-CN" sz="3100" dirty="0"/>
              <a:t>add -f &lt;filename&gt;… </a:t>
            </a:r>
            <a:r>
              <a:rPr lang="en-US" altLang="zh-CN" sz="1600" dirty="0"/>
              <a:t>//</a:t>
            </a:r>
            <a:r>
              <a:rPr lang="zh-CN" altLang="en-US" sz="1600" dirty="0" smtClean="0"/>
              <a:t>强制将</a:t>
            </a:r>
            <a:r>
              <a:rPr lang="en-US" altLang="zh-CN" sz="1600" dirty="0" smtClean="0"/>
              <a:t>ignore</a:t>
            </a:r>
            <a:r>
              <a:rPr lang="zh-CN" altLang="en-US" sz="1600" dirty="0" smtClean="0"/>
              <a:t>的文件添加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 smtClean="0"/>
              <a:t>	</a:t>
            </a:r>
            <a:r>
              <a:rPr lang="en-US" altLang="zh-CN" sz="17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700" dirty="0" smtClean="0">
                <a:solidFill>
                  <a:srgbClr val="FF0000"/>
                </a:solidFill>
              </a:rPr>
              <a:t> add</a:t>
            </a:r>
            <a:r>
              <a:rPr lang="zh-CN" altLang="en-US" sz="1700" dirty="0" smtClean="0">
                <a:solidFill>
                  <a:srgbClr val="FF0000"/>
                </a:solidFill>
              </a:rPr>
              <a:t>是将修改内容或新增、删除文件添加到本地缓存区（</a:t>
            </a:r>
            <a:r>
              <a:rPr lang="en-US" altLang="zh-CN" sz="1700" dirty="0" smtClean="0">
                <a:solidFill>
                  <a:srgbClr val="FF0000"/>
                </a:solidFill>
              </a:rPr>
              <a:t>stage</a:t>
            </a:r>
            <a:r>
              <a:rPr lang="zh-CN" altLang="en-US" sz="1700" dirty="0" smtClean="0">
                <a:solidFill>
                  <a:srgbClr val="FF0000"/>
                </a:solidFill>
              </a:rPr>
              <a:t>）。</a:t>
            </a:r>
            <a:endParaRPr lang="en-US" altLang="zh-CN" sz="17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	(use </a:t>
            </a:r>
            <a:r>
              <a:rPr lang="en-US" altLang="zh-CN" sz="1800" dirty="0">
                <a:solidFill>
                  <a:srgbClr val="FF0000"/>
                </a:solidFill>
              </a:rPr>
              <a:t>“</a:t>
            </a:r>
            <a:r>
              <a:rPr lang="en-US" altLang="zh-CN" sz="1800" dirty="0" err="1">
                <a:solidFill>
                  <a:srgbClr val="FF0000"/>
                </a:solidFill>
              </a:rPr>
              <a:t>git</a:t>
            </a:r>
            <a:r>
              <a:rPr lang="en-US" altLang="zh-CN" sz="1800" dirty="0">
                <a:solidFill>
                  <a:srgbClr val="FF0000"/>
                </a:solidFill>
              </a:rPr>
              <a:t> add &lt;filename&gt;…” to stage file/to track file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en-US" altLang="zh-CN" sz="17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Untracked files </a:t>
            </a:r>
            <a:r>
              <a:rPr lang="zh-CN" altLang="en-US" sz="2200" dirty="0" smtClean="0">
                <a:solidFill>
                  <a:srgbClr val="FF0000"/>
                </a:solidFill>
              </a:rPr>
              <a:t>：</a:t>
            </a:r>
            <a:r>
              <a:rPr lang="en-US" altLang="zh-CN" sz="2200" dirty="0" smtClean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include in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Changes not staged for commit: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update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Ignored files:</a:t>
            </a: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	</a:t>
            </a:r>
            <a:r>
              <a:rPr lang="en-US" altLang="zh-CN" sz="2200" dirty="0" smtClean="0">
                <a:solidFill>
                  <a:srgbClr val="FF0000"/>
                </a:solidFill>
              </a:rPr>
              <a:t>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-f &lt;file&gt;…” to include in what will be committed.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9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63" y="1628800"/>
            <a:ext cx="6904762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4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multi-file—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add/reset/checkout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&lt;filename&gt;…</a:t>
            </a:r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checkout --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6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HEAD &lt;filename&gt;…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操作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	(also 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/restore changes to be committed.)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可以将使用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命令添加到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还原到</a:t>
            </a:r>
            <a:r>
              <a:rPr lang="en-US" altLang="zh-CN" sz="2000" dirty="0" err="1" smtClean="0"/>
              <a:t>unstage</a:t>
            </a:r>
            <a:r>
              <a:rPr lang="zh-CN" altLang="en-US" sz="2000" dirty="0" smtClean="0"/>
              <a:t>之前，即还原到没有使用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命令之前状态。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对于新增的文件或</a:t>
            </a:r>
            <a:r>
              <a:rPr lang="en-US" altLang="zh-CN" sz="2000" dirty="0" smtClean="0"/>
              <a:t>modify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均有效。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58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重置缓存区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，不改变工作区</a:t>
            </a:r>
            <a:r>
              <a:rPr lang="en-US" altLang="zh-CN" sz="1600" dirty="0" smtClean="0"/>
              <a:t>working directory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指针指向</a:t>
            </a:r>
            <a:r>
              <a:rPr lang="en-US" altLang="zh-CN" sz="1600" dirty="0" smtClean="0"/>
              <a:t>SHA1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SHA1 --soft </a:t>
            </a:r>
            <a:r>
              <a:rPr lang="en-US" altLang="zh-CN" sz="1600" dirty="0"/>
              <a:t>//stage</a:t>
            </a:r>
            <a:r>
              <a:rPr lang="zh-CN" altLang="en-US" sz="1600" dirty="0"/>
              <a:t>和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都不变，只改</a:t>
            </a:r>
            <a:r>
              <a:rPr lang="en-US" altLang="zh-CN" sz="1600" dirty="0"/>
              <a:t>HEAD</a:t>
            </a:r>
            <a:r>
              <a:rPr lang="zh-CN" altLang="en-US" sz="1600" dirty="0"/>
              <a:t>指针</a:t>
            </a:r>
            <a:endParaRPr lang="en-US" altLang="zh-CN" sz="16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SHA1 --hard </a:t>
            </a:r>
            <a:r>
              <a:rPr lang="en-US" altLang="zh-CN" sz="1600" dirty="0"/>
              <a:t>//stage</a:t>
            </a:r>
            <a:r>
              <a:rPr lang="zh-CN" altLang="en-US" sz="1600" dirty="0"/>
              <a:t>、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和</a:t>
            </a:r>
            <a:r>
              <a:rPr lang="en-US" altLang="zh-CN" sz="1600" dirty="0"/>
              <a:t>HEAD</a:t>
            </a:r>
            <a:r>
              <a:rPr lang="zh-CN" altLang="en-US" sz="1600" dirty="0"/>
              <a:t>指针都重置</a:t>
            </a:r>
            <a:endParaRPr lang="en-US" altLang="zh-CN" sz="16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--hard ORIG_HEAD </a:t>
            </a:r>
            <a:r>
              <a:rPr lang="en-US" altLang="zh-CN" sz="1600" dirty="0"/>
              <a:t>//</a:t>
            </a:r>
            <a:r>
              <a:rPr lang="zh-CN" altLang="en-US" sz="1600" dirty="0"/>
              <a:t>回到</a:t>
            </a:r>
            <a:r>
              <a:rPr lang="en-US" altLang="zh-CN" sz="1600" dirty="0"/>
              <a:t>History</a:t>
            </a:r>
            <a:r>
              <a:rPr lang="zh-CN" altLang="en-US" sz="1600" dirty="0"/>
              <a:t>变化前一次的</a:t>
            </a:r>
            <a:r>
              <a:rPr lang="en-US" altLang="zh-CN" sz="1600" dirty="0" smtClean="0"/>
              <a:t>HEAD</a:t>
            </a:r>
            <a:r>
              <a:rPr lang="zh-CN" altLang="en-US" sz="1600" dirty="0"/>
              <a:t>，比如刚执行 </a:t>
            </a:r>
            <a:r>
              <a:rPr lang="en-US" altLang="zh-CN" sz="1600" dirty="0"/>
              <a:t>$ 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reset --hard SHA1 </a:t>
            </a:r>
            <a:r>
              <a:rPr lang="zh-CN" altLang="en-US" sz="1600" dirty="0"/>
              <a:t>后希望</a:t>
            </a:r>
            <a:r>
              <a:rPr lang="zh-CN" altLang="en-US" sz="1600" dirty="0" smtClean="0"/>
              <a:t>恢复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56428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集中式版本控制系统（</a:t>
            </a:r>
            <a:r>
              <a:rPr lang="en-US" altLang="zh-CN" dirty="0" smtClean="0"/>
              <a:t>SVN/CVS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版本库集中存放在中央服务器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必须联网才有意义</a:t>
            </a:r>
            <a:endParaRPr lang="en-US" sz="1600" dirty="0"/>
          </a:p>
        </p:txBody>
      </p:sp>
      <p:pic>
        <p:nvPicPr>
          <p:cNvPr id="1026" name="Picture 2" descr="central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147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3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6819048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revert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revert SHA1 </a:t>
            </a:r>
            <a:r>
              <a:rPr lang="en-US" altLang="zh-CN" sz="1500" dirty="0" smtClean="0"/>
              <a:t>//</a:t>
            </a:r>
            <a:r>
              <a:rPr lang="zh-CN" altLang="en-US" sz="1500" dirty="0" smtClean="0"/>
              <a:t>放弃</a:t>
            </a:r>
            <a:r>
              <a:rPr lang="en-US" altLang="zh-CN" sz="1500" dirty="0" smtClean="0"/>
              <a:t>SHA1</a:t>
            </a:r>
            <a:r>
              <a:rPr lang="zh-CN" altLang="en-US" sz="1500" dirty="0" smtClean="0"/>
              <a:t>那一次的改动，会新增加一笔</a:t>
            </a:r>
            <a:r>
              <a:rPr lang="en-US" altLang="zh-CN" sz="1500" dirty="0" smtClean="0"/>
              <a:t>commit</a:t>
            </a:r>
            <a:r>
              <a:rPr lang="zh-CN" altLang="en-US" sz="1500" dirty="0" smtClean="0"/>
              <a:t>来还原</a:t>
            </a:r>
            <a:endParaRPr lang="en-US" altLang="zh-CN" sz="1500" dirty="0" smtClean="0"/>
          </a:p>
        </p:txBody>
      </p:sp>
    </p:spTree>
    <p:extLst>
      <p:ext uri="{BB962C8B-B14F-4D97-AF65-F5344CB8AC3E}">
        <p14:creationId xmlns:p14="http://schemas.microsoft.com/office/powerpoint/2010/main" val="676887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revert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5" y="2024238"/>
            <a:ext cx="6876190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2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 -- &lt;filename&gt;… //</a:t>
            </a:r>
            <a:r>
              <a:rPr lang="zh-CN" altLang="en-US" dirty="0" smtClean="0"/>
              <a:t>用缓存区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里的档案替换工作区</a:t>
            </a:r>
            <a:r>
              <a:rPr lang="en-US" altLang="zh-CN" dirty="0" smtClean="0"/>
              <a:t>working directory</a:t>
            </a:r>
            <a:r>
              <a:rPr lang="zh-CN" altLang="en-US" dirty="0" smtClean="0"/>
              <a:t>里的档案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checkout -- .</a:t>
            </a:r>
            <a:r>
              <a:rPr lang="en-US" altLang="zh-CN" dirty="0"/>
              <a:t> //</a:t>
            </a:r>
            <a:r>
              <a:rPr lang="zh-CN" altLang="en-US" dirty="0"/>
              <a:t>用缓存区</a:t>
            </a:r>
            <a:r>
              <a:rPr lang="en-US" altLang="zh-CN" dirty="0"/>
              <a:t>stage</a:t>
            </a:r>
            <a:r>
              <a:rPr lang="zh-CN" altLang="en-US" dirty="0"/>
              <a:t>里的档案替换工作区</a:t>
            </a:r>
            <a:r>
              <a:rPr lang="en-US" altLang="zh-CN" dirty="0"/>
              <a:t>working directory</a:t>
            </a:r>
            <a:r>
              <a:rPr lang="zh-CN" altLang="en-US" dirty="0"/>
              <a:t>里的档案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checkout -- &lt;filename&gt;…” to discard changes in working directory.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add/commit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前撤销本地对文件的修改。注意，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添加后</a:t>
            </a:r>
            <a:r>
              <a:rPr lang="en-US" altLang="zh-CN" sz="2000" dirty="0" smtClean="0">
                <a:solidFill>
                  <a:srgbClr val="FF0000"/>
                </a:solidFill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</a:rPr>
              <a:t>同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提交后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</a:rPr>
              <a:t>就无法通过这种方式撤销本地修改，也就是说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000" dirty="0" smtClean="0">
                <a:solidFill>
                  <a:srgbClr val="FF0000"/>
                </a:solidFill>
              </a:rPr>
              <a:t> checkout --</a:t>
            </a:r>
            <a:r>
              <a:rPr lang="zh-CN" altLang="en-US" sz="2000" dirty="0" smtClean="0">
                <a:solidFill>
                  <a:srgbClr val="FF0000"/>
                </a:solidFill>
              </a:rPr>
              <a:t>用于还原</a:t>
            </a:r>
            <a:r>
              <a:rPr lang="en-US" altLang="zh-CN" sz="2000" dirty="0" smtClean="0">
                <a:solidFill>
                  <a:srgbClr val="FF0000"/>
                </a:solidFill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</a:rPr>
              <a:t>丢弃工作区</a:t>
            </a:r>
            <a:r>
              <a:rPr lang="en-US" altLang="zh-CN" sz="20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000" dirty="0" smtClean="0">
                <a:solidFill>
                  <a:srgbClr val="FF0000"/>
                </a:solidFill>
              </a:rPr>
              <a:t>的修改。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dirty="0" smtClean="0"/>
              <a:t>在</a:t>
            </a:r>
            <a:r>
              <a:rPr lang="en-US" altLang="zh-CN" sz="2000" dirty="0" smtClean="0"/>
              <a:t>modify file</a:t>
            </a:r>
            <a:r>
              <a:rPr lang="zh-CN" altLang="en-US" sz="2000" dirty="0" smtClean="0"/>
              <a:t>后但是还没有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之前可以使用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– </a:t>
            </a:r>
            <a:r>
              <a:rPr lang="zh-CN" altLang="en-US" sz="2000" dirty="0"/>
              <a:t>命令</a:t>
            </a:r>
            <a:r>
              <a:rPr lang="zh-CN" altLang="en-US" sz="2000" dirty="0" smtClean="0"/>
              <a:t>还原本地修改。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18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checkout </a:t>
            </a:r>
            <a:r>
              <a:rPr lang="en-US" altLang="zh-CN" dirty="0" err="1"/>
              <a:t>commit_id</a:t>
            </a:r>
            <a:r>
              <a:rPr lang="en-US" altLang="zh-CN" dirty="0"/>
              <a:t> -- filename </a:t>
            </a:r>
            <a:r>
              <a:rPr lang="en-US" altLang="zh-CN" sz="1600" dirty="0"/>
              <a:t>//</a:t>
            </a:r>
            <a:r>
              <a:rPr lang="zh-CN" altLang="en-US" sz="1600" dirty="0"/>
              <a:t>将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r>
              <a:rPr lang="en-US" altLang="zh-CN" sz="1600" dirty="0"/>
              <a:t>checkout</a:t>
            </a:r>
            <a:r>
              <a:rPr lang="zh-CN" altLang="en-US" sz="1600" dirty="0"/>
              <a:t>出来放到缓存区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和工作区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，注意，如果缓存区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或工作区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有未提交的修改，则修改会被覆盖而丢弃</a:t>
            </a:r>
            <a:r>
              <a:rPr lang="zh-CN" altLang="en-US" sz="1600" dirty="0" smtClean="0"/>
              <a:t>。</a:t>
            </a:r>
            <a:endParaRPr lang="en-US" sz="16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commit_id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将当前分支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指向提交</a:t>
            </a:r>
            <a:r>
              <a:rPr lang="en-US" altLang="zh-CN" sz="1600" dirty="0" smtClean="0"/>
              <a:t>commit ID</a:t>
            </a:r>
            <a:r>
              <a:rPr lang="zh-CN" altLang="en-US" sz="1600" dirty="0" smtClean="0"/>
              <a:t>，注意，这时处于一种无名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</a:t>
            </a:r>
            <a:r>
              <a:rPr lang="en-US" altLang="zh-CN" sz="1600" dirty="0" smtClean="0"/>
              <a:t>(</a:t>
            </a:r>
            <a:r>
              <a:rPr lang="en-US" altLang="zh-CN" sz="1600" dirty="0" smtClean="0">
                <a:solidFill>
                  <a:srgbClr val="FF0000"/>
                </a:solidFill>
              </a:rPr>
              <a:t>detached from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commit_id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，这种状态下的所有操作都不会影响到任何现有分支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，最后可以根据需要在当前这种无名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状态下创建新的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5290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branch_name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切换</a:t>
            </a:r>
            <a:r>
              <a:rPr lang="en-US" altLang="zh-CN" sz="1600" dirty="0" err="1" smtClean="0"/>
              <a:t>branch_name</a:t>
            </a:r>
            <a:r>
              <a:rPr lang="zh-CN" altLang="en-US" sz="1600" dirty="0" smtClean="0"/>
              <a:t>为当前分支</a:t>
            </a:r>
            <a:endParaRPr lang="en-US" altLang="zh-CN" sz="1600" dirty="0" smtClean="0"/>
          </a:p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checkout -b </a:t>
            </a:r>
            <a:r>
              <a:rPr lang="en-US" dirty="0" err="1"/>
              <a:t>branch_name</a:t>
            </a:r>
            <a:r>
              <a:rPr lang="en-US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创建新的</a:t>
            </a:r>
            <a:r>
              <a:rPr lang="en-US" altLang="zh-CN" sz="1600" dirty="0"/>
              <a:t>branch</a:t>
            </a:r>
            <a:r>
              <a:rPr lang="zh-CN" altLang="en-US" sz="1600" dirty="0"/>
              <a:t>并将其切换为当前分支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2381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00808"/>
            <a:ext cx="644761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54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会弹出</a:t>
            </a:r>
            <a:r>
              <a:rPr lang="zh-CN" altLang="en-US" sz="1600" dirty="0"/>
              <a:t>一</a:t>
            </a:r>
            <a:r>
              <a:rPr lang="zh-CN" altLang="en-US" sz="1600" dirty="0" smtClean="0"/>
              <a:t>个窗口要求输入</a:t>
            </a:r>
            <a:r>
              <a:rPr lang="en-US" altLang="zh-CN" sz="1600" dirty="0" smtClean="0"/>
              <a:t>commit message</a:t>
            </a:r>
            <a:r>
              <a:rPr lang="en-US" altLang="zh-CN" sz="1600" dirty="0"/>
              <a:t>.</a:t>
            </a:r>
            <a:endParaRPr lang="en-US" sz="16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“commit message” </a:t>
            </a:r>
            <a:r>
              <a:rPr lang="en-US" sz="1600" dirty="0"/>
              <a:t>//</a:t>
            </a:r>
            <a:r>
              <a:rPr lang="zh-CN" altLang="en-US" sz="1600" dirty="0"/>
              <a:t>带</a:t>
            </a:r>
            <a:r>
              <a:rPr lang="en-US" altLang="zh-CN" sz="1600" dirty="0"/>
              <a:t>comment</a:t>
            </a:r>
            <a:r>
              <a:rPr lang="zh-CN" altLang="en-US" sz="1600" dirty="0"/>
              <a:t>的</a:t>
            </a:r>
            <a:r>
              <a:rPr lang="en-US" altLang="zh-CN" sz="1600" dirty="0"/>
              <a:t>commit</a:t>
            </a:r>
            <a:endParaRPr lang="en-US" sz="16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</a:t>
            </a:r>
            <a:r>
              <a:rPr lang="en-US" sz="1500" dirty="0"/>
              <a:t>//</a:t>
            </a:r>
            <a:r>
              <a:rPr lang="zh-CN" altLang="en-US" sz="1500" dirty="0"/>
              <a:t>修改最新</a:t>
            </a:r>
            <a:r>
              <a:rPr lang="en-US" altLang="zh-CN" sz="1500" dirty="0"/>
              <a:t>commit</a:t>
            </a:r>
            <a:r>
              <a:rPr lang="zh-CN" altLang="en-US" sz="1500" dirty="0"/>
              <a:t>的</a:t>
            </a:r>
            <a:r>
              <a:rPr lang="en-US" altLang="zh-CN" sz="1500" dirty="0"/>
              <a:t>comment</a:t>
            </a:r>
            <a:r>
              <a:rPr lang="zh-CN" altLang="en-US" sz="1500" dirty="0"/>
              <a:t>或内容</a:t>
            </a:r>
            <a:endParaRPr lang="en-US" sz="15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--reset-author </a:t>
            </a:r>
            <a:r>
              <a:rPr lang="en-US" sz="1500" dirty="0"/>
              <a:t>//after modify </a:t>
            </a:r>
            <a:r>
              <a:rPr lang="en-US" sz="1500" dirty="0" err="1"/>
              <a:t>git</a:t>
            </a:r>
            <a:r>
              <a:rPr lang="en-US" sz="1500" dirty="0"/>
              <a:t> </a:t>
            </a:r>
            <a:r>
              <a:rPr lang="en-US" altLang="zh-CN" sz="1500" dirty="0"/>
              <a:t>configuration file, you can use this command to fix the identity for this commit.</a:t>
            </a:r>
            <a:endParaRPr lang="en-US" sz="1500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commit</a:t>
            </a:r>
            <a:r>
              <a:rPr lang="zh-CN" altLang="en-US" dirty="0" smtClean="0"/>
              <a:t>将本地缓存区</a:t>
            </a:r>
            <a:r>
              <a:rPr lang="en-US" altLang="zh-CN" dirty="0" smtClean="0"/>
              <a:t>(stage)</a:t>
            </a:r>
            <a:r>
              <a:rPr lang="zh-CN" altLang="en-US" dirty="0" smtClean="0"/>
              <a:t>里的内容提交到本地仓库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)local Repository</a:t>
            </a:r>
            <a:r>
              <a:rPr lang="zh-CN" altLang="en-US" dirty="0" smtClean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98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2736"/>
            <a:ext cx="69818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94" y="1484784"/>
            <a:ext cx="68961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4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分布式版本控制系统</a:t>
            </a:r>
            <a:endParaRPr lang="en-US" altLang="zh-CN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存在“中央服务器”，每个人的电脑都是一个完整的版本库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需要联网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和集中式版本控制系统相对，分布式版本控制系统安全性高很多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实际使用分布式版本控制系统时通常也有一台充当“中央服务器”的电脑，但这个服务器的作用仅仅是用来方便大家的协助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强大的分支管理功能</a:t>
            </a:r>
            <a:endParaRPr lang="en-US" altLang="zh-CN" sz="1600" dirty="0" smtClean="0"/>
          </a:p>
        </p:txBody>
      </p:sp>
      <p:pic>
        <p:nvPicPr>
          <p:cNvPr id="2050" name="Picture 2" descr="distributed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4248472" cy="36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3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status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status  </a:t>
            </a:r>
            <a:r>
              <a:rPr lang="en-US" sz="1800" dirty="0" smtClean="0"/>
              <a:t>//</a:t>
            </a:r>
            <a:r>
              <a:rPr lang="zh-CN" altLang="en-US" sz="1800" dirty="0" smtClean="0"/>
              <a:t>查看整体</a:t>
            </a:r>
            <a:r>
              <a:rPr lang="en-US" altLang="zh-CN" sz="1800" dirty="0" smtClean="0"/>
              <a:t>status</a:t>
            </a:r>
            <a:endParaRPr lang="en-US" sz="18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status . </a:t>
            </a:r>
            <a:r>
              <a:rPr lang="en-US" sz="1800" dirty="0"/>
              <a:t>//</a:t>
            </a:r>
            <a:r>
              <a:rPr lang="zh-CN" altLang="en-US" sz="1800" dirty="0"/>
              <a:t>查看当前目录及其子目录</a:t>
            </a:r>
            <a:r>
              <a:rPr lang="en-US" altLang="zh-CN" sz="1800" dirty="0"/>
              <a:t>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 --ignored </a:t>
            </a:r>
            <a:r>
              <a:rPr lang="en-US" sz="1800" dirty="0"/>
              <a:t>//</a:t>
            </a:r>
            <a:r>
              <a:rPr lang="zh-CN" altLang="en-US" sz="1800" dirty="0"/>
              <a:t>查看</a:t>
            </a:r>
            <a:r>
              <a:rPr lang="en-US" altLang="zh-CN" sz="1800" dirty="0"/>
              <a:t>status</a:t>
            </a:r>
            <a:r>
              <a:rPr lang="zh-CN" altLang="en-US" sz="1800" dirty="0"/>
              <a:t>，包括</a:t>
            </a:r>
            <a:r>
              <a:rPr lang="en-US" altLang="zh-CN" sz="1800" dirty="0"/>
              <a:t>ignored files</a:t>
            </a:r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6961905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8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log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</a:t>
            </a:r>
            <a:r>
              <a:rPr lang="en-US" sz="1700" dirty="0" smtClean="0"/>
              <a:t>//</a:t>
            </a:r>
            <a:r>
              <a:rPr lang="zh-CN" altLang="en-US" sz="1700" dirty="0" smtClean="0"/>
              <a:t>查看当前分支整体</a:t>
            </a:r>
            <a:r>
              <a:rPr lang="en-US" altLang="zh-CN" sz="1700" dirty="0" smtClean="0"/>
              <a:t>log</a:t>
            </a:r>
            <a:endParaRPr lang="en-US" sz="17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. </a:t>
            </a:r>
            <a:r>
              <a:rPr lang="en-US" sz="1700" dirty="0"/>
              <a:t>//</a:t>
            </a:r>
            <a:r>
              <a:rPr lang="zh-CN" altLang="en-US" sz="1700" dirty="0"/>
              <a:t>查看当前目录</a:t>
            </a:r>
            <a:r>
              <a:rPr lang="zh-CN" altLang="en-US" sz="1800" dirty="0"/>
              <a:t>及其子目录</a:t>
            </a:r>
            <a:r>
              <a:rPr lang="en-US" altLang="zh-CN" sz="1700" dirty="0" smtClean="0"/>
              <a:t>log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</a:t>
            </a:r>
            <a:r>
              <a:rPr lang="en-US" altLang="zh-CN" dirty="0" err="1"/>
              <a:t>commit_id</a:t>
            </a:r>
            <a:r>
              <a:rPr lang="en-US" altLang="zh-CN" dirty="0"/>
              <a:t>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查看指定</a:t>
            </a:r>
            <a:r>
              <a:rPr lang="en-US" altLang="zh-CN" sz="1700" dirty="0" smtClean="0"/>
              <a:t>commit ID</a:t>
            </a:r>
            <a:r>
              <a:rPr lang="zh-CN" altLang="en-US" sz="1700" dirty="0" smtClean="0"/>
              <a:t>的</a:t>
            </a:r>
            <a:r>
              <a:rPr lang="en-US" altLang="zh-CN" sz="1700" dirty="0" smtClean="0"/>
              <a:t>log</a:t>
            </a:r>
            <a:r>
              <a:rPr lang="zh-CN" altLang="en-US" sz="1700" dirty="0"/>
              <a:t>信息</a:t>
            </a:r>
            <a:endParaRPr lang="en-US" altLang="zh-CN" sz="17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 --pretty=</a:t>
            </a:r>
            <a:r>
              <a:rPr lang="en-US" altLang="zh-CN" dirty="0" err="1" smtClean="0"/>
              <a:t>oneline</a:t>
            </a:r>
            <a:r>
              <a:rPr lang="en-US" altLang="zh-CN" dirty="0" smtClean="0"/>
              <a:t> </a:t>
            </a:r>
            <a:r>
              <a:rPr lang="en-US" altLang="zh-CN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/>
              <a:t>log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--pretty=</a:t>
            </a:r>
            <a:r>
              <a:rPr lang="en-US" dirty="0" err="1" smtClean="0"/>
              <a:t>oneline</a:t>
            </a:r>
            <a:r>
              <a:rPr lang="en-US" dirty="0" smtClean="0"/>
              <a:t> . </a:t>
            </a:r>
            <a:r>
              <a:rPr lang="en-US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 smtClean="0"/>
              <a:t>log</a:t>
            </a:r>
            <a:r>
              <a:rPr lang="zh-CN" altLang="en-US" sz="1700" dirty="0" smtClean="0"/>
              <a:t>，当前目录及其子目录</a:t>
            </a:r>
            <a:endParaRPr lang="en-US" altLang="zh-CN" sz="1700" dirty="0" smtClean="0"/>
          </a:p>
          <a:p>
            <a:r>
              <a:rPr lang="en-US" altLang="zh-CN" sz="3600" dirty="0"/>
              <a:t>$ </a:t>
            </a:r>
            <a:r>
              <a:rPr lang="en-US" altLang="zh-CN" sz="3600" dirty="0" err="1"/>
              <a:t>git</a:t>
            </a:r>
            <a:r>
              <a:rPr lang="en-US" altLang="zh-CN" sz="3600" dirty="0"/>
              <a:t> log --pretty=</a:t>
            </a:r>
            <a:r>
              <a:rPr lang="en-US" altLang="zh-CN" sz="3600" dirty="0" err="1"/>
              <a:t>oneline</a:t>
            </a:r>
            <a:r>
              <a:rPr lang="en-US" altLang="zh-CN" sz="3600" dirty="0"/>
              <a:t> --abbrev-commit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--</a:t>
            </a:r>
            <a:r>
              <a:rPr lang="en-US" altLang="zh-CN" dirty="0" err="1"/>
              <a:t>oneline</a:t>
            </a:r>
            <a:r>
              <a:rPr lang="en-US" altLang="zh-CN" dirty="0"/>
              <a:t> </a:t>
            </a:r>
            <a:r>
              <a:rPr lang="en-US" altLang="zh-CN" sz="1800" dirty="0"/>
              <a:t>//</a:t>
            </a:r>
            <a:r>
              <a:rPr lang="zh-CN" altLang="en-US" sz="1800" dirty="0"/>
              <a:t>等价于 </a:t>
            </a:r>
            <a:r>
              <a:rPr lang="en-US" altLang="zh-CN" sz="1800" dirty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log --pretty=</a:t>
            </a:r>
            <a:r>
              <a:rPr lang="en-US" altLang="zh-CN" sz="1800" dirty="0" err="1"/>
              <a:t>oneline</a:t>
            </a:r>
            <a:r>
              <a:rPr lang="en-US" altLang="zh-CN" sz="1800" dirty="0"/>
              <a:t> --abbrev-commit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&lt;filename&gt;…  </a:t>
            </a:r>
            <a:r>
              <a:rPr lang="en-US" sz="1800" dirty="0"/>
              <a:t>//</a:t>
            </a:r>
            <a:r>
              <a:rPr lang="zh-CN" altLang="en-US" sz="1800" dirty="0"/>
              <a:t>查看指定</a:t>
            </a:r>
            <a:r>
              <a:rPr lang="en-US" altLang="zh-CN" sz="1800" dirty="0"/>
              <a:t>file</a:t>
            </a:r>
            <a:r>
              <a:rPr lang="zh-CN" altLang="en-US" sz="1800" dirty="0"/>
              <a:t>的</a:t>
            </a:r>
            <a:r>
              <a:rPr lang="en-US" altLang="zh-CN" sz="1800" dirty="0"/>
              <a:t>log</a:t>
            </a:r>
          </a:p>
          <a:p>
            <a:r>
              <a:rPr lang="en-US" altLang="zh-CN" sz="3100" dirty="0"/>
              <a:t>$ </a:t>
            </a:r>
            <a:r>
              <a:rPr lang="en-US" altLang="zh-CN" sz="3100" dirty="0" err="1"/>
              <a:t>git</a:t>
            </a:r>
            <a:r>
              <a:rPr lang="en-US" altLang="zh-CN" sz="3100" dirty="0"/>
              <a:t> log since=“2 weeks ago”/before=“1 day ago”/after=“1 hour ago” </a:t>
            </a:r>
            <a:r>
              <a:rPr lang="en-US" altLang="zh-CN" sz="1800" dirty="0"/>
              <a:t>//</a:t>
            </a:r>
            <a:r>
              <a:rPr lang="zh-CN" altLang="en-US" sz="1800" dirty="0"/>
              <a:t>查看指定时间段</a:t>
            </a:r>
            <a:r>
              <a:rPr lang="en-US" altLang="zh-CN" sz="1800" dirty="0"/>
              <a:t>log</a:t>
            </a:r>
            <a:r>
              <a:rPr lang="zh-CN" altLang="en-US" sz="1800" dirty="0"/>
              <a:t>信息</a:t>
            </a:r>
            <a:endParaRPr lang="en-US" altLang="zh-CN" sz="1800" dirty="0"/>
          </a:p>
          <a:p>
            <a:endParaRPr lang="en-US" dirty="0"/>
          </a:p>
          <a:p>
            <a:r>
              <a:rPr lang="zh-CN" altLang="en-US" dirty="0" smtClean="0"/>
              <a:t>查看分支合并图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线图状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 --</a:t>
            </a:r>
            <a:r>
              <a:rPr lang="en-US" altLang="zh-CN" dirty="0" err="1" smtClean="0"/>
              <a:t>oneline</a:t>
            </a:r>
            <a:endParaRPr lang="en-US" altLang="zh-CN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r>
              <a:rPr lang="en-US" dirty="0" smtClean="0"/>
              <a:t> --abbrev-commits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--</a:t>
            </a:r>
            <a:r>
              <a:rPr lang="en-US" dirty="0" err="1" smtClean="0"/>
              <a:t>oneline</a:t>
            </a:r>
            <a:r>
              <a:rPr lang="en-US" dirty="0" smtClean="0"/>
              <a:t> --decorate --graph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10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gitk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 //</a:t>
            </a:r>
            <a:r>
              <a:rPr lang="zh-CN" altLang="en-US" dirty="0" smtClean="0"/>
              <a:t>用</a:t>
            </a:r>
            <a:r>
              <a:rPr lang="en-US" altLang="zh-CN" dirty="0" smtClean="0"/>
              <a:t>GUI</a:t>
            </a:r>
            <a:r>
              <a:rPr lang="zh-CN" altLang="en-US" dirty="0" smtClean="0"/>
              <a:t>根据</a:t>
            </a:r>
            <a:r>
              <a:rPr lang="en-US" altLang="zh-CN" dirty="0" err="1" smtClean="0"/>
              <a:t>gitk</a:t>
            </a:r>
            <a:r>
              <a:rPr lang="zh-CN" altLang="en-US" dirty="0" smtClean="0"/>
              <a:t>查看线图状的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3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blame filename </a:t>
            </a:r>
            <a:r>
              <a:rPr lang="en-US" altLang="zh-CN" sz="1600" dirty="0"/>
              <a:t>//</a:t>
            </a:r>
            <a:r>
              <a:rPr lang="zh-CN" altLang="en-US" sz="1600" dirty="0"/>
              <a:t>查看</a:t>
            </a:r>
            <a:r>
              <a:rPr lang="en-US" altLang="zh-CN" sz="1600" dirty="0"/>
              <a:t>filename</a:t>
            </a:r>
            <a:r>
              <a:rPr lang="zh-CN" altLang="en-US" sz="1600" dirty="0"/>
              <a:t>中的每行代码信息</a:t>
            </a:r>
            <a:r>
              <a:rPr lang="en-US" altLang="zh-CN" sz="1600" dirty="0"/>
              <a:t>(commit id/author/time/content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blame -L </a:t>
            </a:r>
            <a:r>
              <a:rPr lang="en-US" dirty="0" err="1" smtClean="0"/>
              <a:t>start,end</a:t>
            </a:r>
            <a:r>
              <a:rPr lang="en-US" dirty="0" smtClean="0"/>
              <a:t> filename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查看某个档案中每一个信息，</a:t>
            </a:r>
            <a:r>
              <a:rPr lang="en-US" altLang="zh-CN" sz="1600" dirty="0" smtClean="0"/>
              <a:t>start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end</a:t>
            </a:r>
            <a:r>
              <a:rPr lang="zh-CN" altLang="en-US" sz="1600" dirty="0" smtClean="0"/>
              <a:t>指定开始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结束行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3696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6857143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0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查看日志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show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显示某笔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的内容</a:t>
            </a:r>
            <a:r>
              <a:rPr lang="en-US" altLang="zh-CN" sz="1600" dirty="0"/>
              <a:t>(</a:t>
            </a:r>
            <a:r>
              <a:rPr lang="zh-CN" altLang="en-US" sz="1600" dirty="0"/>
              <a:t>时间、作者、</a:t>
            </a:r>
            <a:r>
              <a:rPr lang="en-US" altLang="zh-CN" sz="1600" dirty="0"/>
              <a:t>comment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commit_id:filename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endParaRPr lang="en-US" altLang="zh-CN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tagName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的信息</a:t>
            </a:r>
            <a:endParaRPr lang="en-US" altLang="zh-CN" sz="1600" dirty="0"/>
          </a:p>
          <a:p>
            <a:r>
              <a:rPr lang="en-US" sz="2400" dirty="0"/>
              <a:t>$ </a:t>
            </a:r>
            <a:r>
              <a:rPr lang="en-US" sz="2400" dirty="0" err="1"/>
              <a:t>git</a:t>
            </a:r>
            <a:r>
              <a:rPr lang="en-US" sz="2400" dirty="0"/>
              <a:t> show </a:t>
            </a:r>
            <a:r>
              <a:rPr lang="en-US" sz="2400" dirty="0" err="1"/>
              <a:t>tagName:filename</a:t>
            </a:r>
            <a:r>
              <a:rPr lang="en-US" sz="2400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下某个档案的内容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1920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332656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921394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grep “</a:t>
            </a:r>
            <a:r>
              <a:rPr lang="en-US" altLang="zh-CN" dirty="0" err="1" smtClean="0"/>
              <a:t>te</a:t>
            </a:r>
            <a:r>
              <a:rPr lang="en-US" altLang="zh-CN" dirty="0" smtClean="0"/>
              <a:t>”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查找内容中有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te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子串的档案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89787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12776"/>
            <a:ext cx="6419048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47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46107"/>
            <a:ext cx="6828571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6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reflog</a:t>
            </a:r>
            <a:r>
              <a:rPr lang="en-US" altLang="zh-CN" dirty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查看之前操作</a:t>
            </a:r>
            <a:r>
              <a:rPr lang="en-US" altLang="zh-CN" sz="1600" dirty="0" smtClean="0"/>
              <a:t>history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HEAD^/HEAD^^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</a:t>
            </a:r>
            <a:r>
              <a:rPr lang="zh-CN" altLang="en-US" sz="1600" dirty="0"/>
              <a:t>两个版本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HEAD~1/HEAD~100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/100</a:t>
            </a:r>
            <a:r>
              <a:rPr lang="zh-CN" altLang="en-US" sz="1600" dirty="0"/>
              <a:t>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</a:t>
            </a:r>
            <a:r>
              <a:rPr lang="en-US" altLang="zh-CN" dirty="0" err="1" smtClean="0"/>
              <a:t>commitID</a:t>
            </a:r>
            <a:r>
              <a:rPr lang="en-US" altLang="zh-CN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回退到指定的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的版本，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可以从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reflog</a:t>
            </a:r>
            <a:r>
              <a:rPr lang="zh-CN" altLang="en-US" sz="1600" dirty="0"/>
              <a:t>或者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log</a:t>
            </a:r>
            <a:r>
              <a:rPr lang="zh-CN" altLang="en-US" sz="1600" dirty="0"/>
              <a:t>命令中</a:t>
            </a:r>
            <a:r>
              <a:rPr lang="zh-CN" altLang="en-US" sz="1600" dirty="0" smtClean="0"/>
              <a:t>获取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600" dirty="0" smtClean="0"/>
              <a:t>在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中，用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表示当前版本，上一个版本是</a:t>
            </a:r>
            <a:r>
              <a:rPr lang="en-US" altLang="zh-CN" sz="1600" dirty="0" smtClean="0"/>
              <a:t>HEAD^(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HEAD~1)</a:t>
            </a:r>
            <a:r>
              <a:rPr lang="zh-CN" altLang="en-US" sz="1600" dirty="0" smtClean="0"/>
              <a:t>，上上个版本就是</a:t>
            </a:r>
            <a:r>
              <a:rPr lang="en-US" altLang="zh-CN" sz="1600" dirty="0" smtClean="0"/>
              <a:t>HEAD^^(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HEAD~2)</a:t>
            </a:r>
            <a:r>
              <a:rPr lang="zh-CN" altLang="en-US" sz="1600" dirty="0" smtClean="0"/>
              <a:t>，往上</a:t>
            </a:r>
            <a:r>
              <a:rPr lang="en-US" altLang="zh-CN" sz="1600" dirty="0" smtClean="0"/>
              <a:t>100</a:t>
            </a:r>
            <a:r>
              <a:rPr lang="zh-CN" altLang="en-US" sz="1600" dirty="0" smtClean="0"/>
              <a:t>个版本就是</a:t>
            </a:r>
            <a:r>
              <a:rPr lang="en-US" altLang="zh-CN" sz="1600" dirty="0" smtClean="0"/>
              <a:t>HEAD~100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  <p:pic>
        <p:nvPicPr>
          <p:cNvPr id="4" name="git-res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696" y="4581128"/>
            <a:ext cx="2585864" cy="1939398"/>
          </a:xfrm>
          <a:prstGeom prst="rect">
            <a:avLst/>
          </a:prstGeom>
        </p:spPr>
      </p:pic>
      <p:pic>
        <p:nvPicPr>
          <p:cNvPr id="5" name="git-reflog-rese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8104" y="4734388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集中式版本控制系统和分布式版本控制系统主要</a:t>
            </a:r>
            <a:r>
              <a:rPr lang="zh-CN" altLang="en-US" sz="1800" dirty="0"/>
              <a:t>的区别在于历史版本维护的</a:t>
            </a:r>
            <a:r>
              <a:rPr lang="zh-CN" altLang="en-US" sz="1800" dirty="0" smtClean="0"/>
              <a:t>位置不同</a:t>
            </a:r>
            <a:endParaRPr lang="zh-CN" altLang="en-US" sz="1800" dirty="0"/>
          </a:p>
          <a:p>
            <a:pPr lvl="1"/>
            <a:r>
              <a:rPr lang="en-US" altLang="zh-CN" sz="1400" dirty="0" err="1"/>
              <a:t>Git</a:t>
            </a:r>
            <a:r>
              <a:rPr lang="zh-CN" altLang="en-US" sz="1400" dirty="0"/>
              <a:t>本地仓库包含代码库还有历史库，在本地的环境开发就可以记录</a:t>
            </a:r>
            <a:r>
              <a:rPr lang="zh-CN" altLang="en-US" sz="1400" dirty="0" smtClean="0"/>
              <a:t>历史</a:t>
            </a:r>
            <a:endParaRPr lang="en-US" altLang="zh-CN" sz="1400" dirty="0" smtClean="0"/>
          </a:p>
          <a:p>
            <a:pPr marL="914400" lvl="2" indent="0">
              <a:buNone/>
            </a:pPr>
            <a:r>
              <a:rPr lang="zh-CN" altLang="en-US" sz="1000" dirty="0" smtClean="0"/>
              <a:t>这样做的好处为：</a:t>
            </a:r>
            <a:endParaRPr lang="en-US" altLang="zh-CN" sz="1000" dirty="0" smtClean="0"/>
          </a:p>
          <a:p>
            <a:pPr lvl="2"/>
            <a:r>
              <a:rPr lang="zh-CN" altLang="en-US" sz="1000" dirty="0" smtClean="0"/>
              <a:t>自己</a:t>
            </a:r>
            <a:r>
              <a:rPr lang="zh-CN" altLang="en-US" sz="1000" dirty="0"/>
              <a:t>可以在脱机环境查看开发的版本历史 </a:t>
            </a:r>
            <a:endParaRPr lang="en-US" altLang="zh-CN" sz="1000" dirty="0"/>
          </a:p>
          <a:p>
            <a:pPr lvl="2"/>
            <a:r>
              <a:rPr lang="zh-CN" altLang="en-US" sz="1000" dirty="0" smtClean="0"/>
              <a:t>多</a:t>
            </a:r>
            <a:r>
              <a:rPr lang="zh-CN" altLang="en-US" sz="1000" dirty="0"/>
              <a:t>人开发时如果充当中央仓库的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仓库挂了，任何一个开发者的仓库都可以作为中央仓库进行</a:t>
            </a:r>
            <a:r>
              <a:rPr lang="zh-CN" altLang="en-US" sz="1000" dirty="0" smtClean="0"/>
              <a:t>服务</a:t>
            </a:r>
            <a:endParaRPr lang="en-US" altLang="zh-CN" sz="1000" dirty="0" smtClean="0"/>
          </a:p>
          <a:p>
            <a:pPr lvl="1"/>
            <a:r>
              <a:rPr lang="en-US" altLang="zh-CN" sz="1400" dirty="0" smtClean="0"/>
              <a:t>SVN</a:t>
            </a:r>
            <a:r>
              <a:rPr lang="zh-CN" altLang="en-US" sz="1400" dirty="0"/>
              <a:t>的历史库存在于中央仓库，每次对比与提交代码都必须连接到中央仓库才能</a:t>
            </a:r>
            <a:r>
              <a:rPr lang="zh-CN" altLang="en-US" sz="1400" dirty="0" smtClean="0"/>
              <a:t>进行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05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 smtClean="0"/>
              <a:t>git</a:t>
            </a:r>
            <a:r>
              <a:rPr lang="zh-CN" altLang="en-US" sz="1600" dirty="0" smtClean="0"/>
              <a:t>版本回退速度非常快，因为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在内部有个指向当前版本的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指针，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/>
              <a:t>如需要将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版本从当前版本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append GPL)</a:t>
            </a:r>
            <a:r>
              <a:rPr lang="zh-CN" altLang="en-US" sz="1600" dirty="0" smtClean="0"/>
              <a:t>回退到上一个版本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add distributed)</a:t>
            </a:r>
            <a:r>
              <a:rPr lang="zh-CN" altLang="en-US" sz="1600" dirty="0" smtClean="0"/>
              <a:t>，则当进行版本回退的时候，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仅仅是把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指针从指向</a:t>
            </a:r>
            <a:r>
              <a:rPr lang="en-US" altLang="zh-CN" sz="1600" dirty="0" smtClean="0"/>
              <a:t>append GPL: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zh-CN" altLang="en-US" sz="1600" dirty="0"/>
              <a:t>修改</a:t>
            </a:r>
            <a:r>
              <a:rPr lang="zh-CN" altLang="en-US" sz="1600" dirty="0" smtClean="0"/>
              <a:t>为指向 </a:t>
            </a:r>
            <a:r>
              <a:rPr lang="en-US" altLang="zh-CN" sz="1600" dirty="0" smtClean="0"/>
              <a:t>add distributed: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然后顺便把工作区的文件更新了。所以说，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指向哪个版本号，你就把当前版本定位在哪。</a:t>
            </a:r>
            <a:endParaRPr lang="en-US" sz="1600" dirty="0"/>
          </a:p>
        </p:txBody>
      </p:sp>
      <p:pic>
        <p:nvPicPr>
          <p:cNvPr id="7172" name="Picture 4" descr="git-h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16832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-head-mo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907" y="3644639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12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本地的每次修改，如果不</a:t>
            </a:r>
            <a:r>
              <a:rPr lang="en-US" altLang="zh-CN" sz="2400" dirty="0" smtClean="0"/>
              <a:t>add modification</a:t>
            </a:r>
            <a:r>
              <a:rPr lang="zh-CN" altLang="en-US" sz="2400" dirty="0" smtClean="0"/>
              <a:t>到缓存区</a:t>
            </a:r>
            <a:r>
              <a:rPr lang="en-US" altLang="zh-CN" sz="2400" dirty="0" smtClean="0"/>
              <a:t>(stage)</a:t>
            </a:r>
            <a:r>
              <a:rPr lang="zh-CN" altLang="en-US" sz="2400" dirty="0" smtClean="0"/>
              <a:t>，那</a:t>
            </a:r>
            <a:r>
              <a:rPr lang="en-US" altLang="zh-CN" sz="2400" dirty="0" smtClean="0"/>
              <a:t>modification</a:t>
            </a:r>
            <a:r>
              <a:rPr lang="zh-CN" altLang="en-US" sz="2400" dirty="0" smtClean="0"/>
              <a:t>就不会加入到</a:t>
            </a:r>
            <a:r>
              <a:rPr lang="en-US" altLang="zh-CN" sz="2400" dirty="0" smtClean="0"/>
              <a:t>commit</a:t>
            </a:r>
            <a:r>
              <a:rPr lang="zh-CN" altLang="en-US" sz="2400" dirty="0" smtClean="0"/>
              <a:t>中。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修改方式一：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修改方式二：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zh-CN" altLang="en-US" sz="1400" dirty="0" smtClean="0"/>
              <a:t>比较：第一种修改方式会将第一次修改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到版本库中，但是第二次修改不会进行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第二种修改方式则会将第一次修改和第二次修改都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6439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撤销修改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7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&lt;filename&gt;…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物理删除文档并将删除文档缓存</a:t>
            </a:r>
            <a:r>
              <a:rPr lang="en-US" altLang="zh-CN" sz="1700" dirty="0" smtClean="0"/>
              <a:t>stage</a:t>
            </a:r>
            <a:endParaRPr lang="en-US" altLang="zh-CN" sz="2800" dirty="0" smtClean="0"/>
          </a:p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.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物理删除文档并将删除文档缓存</a:t>
            </a:r>
            <a:r>
              <a:rPr lang="en-US" altLang="zh-CN" sz="1600" dirty="0" smtClean="0"/>
              <a:t>stage</a:t>
            </a:r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&lt;filename&gt;…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将文件在缓存区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删除，而本地物理文件不删除</a:t>
            </a:r>
            <a:endParaRPr lang="en-US" altLang="zh-CN" sz="1600" dirty="0" smtClean="0"/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. </a:t>
            </a:r>
            <a:r>
              <a:rPr lang="en-US" altLang="zh-CN" sz="1600" dirty="0"/>
              <a:t>//</a:t>
            </a:r>
            <a:r>
              <a:rPr lang="zh-CN" altLang="en-US" sz="1600" dirty="0"/>
              <a:t>将文件在缓存区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删除，而本地物理文件不</a:t>
            </a:r>
            <a:r>
              <a:rPr lang="zh-CN" altLang="en-US" sz="1600" dirty="0" smtClean="0"/>
              <a:t>删除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Changes not staged for commit</a:t>
            </a:r>
            <a:r>
              <a:rPr lang="zh-CN" altLang="en-US" sz="1800" dirty="0" smtClean="0">
                <a:solidFill>
                  <a:srgbClr val="FF0000"/>
                </a:solidFill>
              </a:rPr>
              <a:t>：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u</a:t>
            </a:r>
            <a:r>
              <a:rPr lang="en-US" altLang="zh-CN" sz="1800" dirty="0" smtClean="0">
                <a:solidFill>
                  <a:srgbClr val="FF0000"/>
                </a:solidFill>
              </a:rPr>
              <a:t>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update what will be committed.</a:t>
            </a: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(use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delete and stage files.)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825705"/>
            <a:ext cx="6314286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6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删除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</a:t>
            </a:r>
            <a:r>
              <a:rPr lang="en-US" altLang="zh-CN" sz="1800" dirty="0" smtClean="0"/>
              <a:t>“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fileName</a:t>
            </a:r>
            <a:r>
              <a:rPr lang="en-US" altLang="zh-CN" sz="1800" dirty="0" smtClean="0"/>
              <a:t>”/”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-</a:t>
            </a:r>
            <a:r>
              <a:rPr lang="en-US" altLang="zh-CN" sz="1800" dirty="0" err="1" smtClean="0"/>
              <a:t>rf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folderName</a:t>
            </a:r>
            <a:r>
              <a:rPr lang="en-US" altLang="zh-CN" sz="1800" dirty="0" smtClean="0"/>
              <a:t>”/</a:t>
            </a:r>
            <a:r>
              <a:rPr lang="zh-CN" altLang="en-US" sz="1800" dirty="0" smtClean="0"/>
              <a:t>手动删除方式删除本地磁盘文件；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--all”/”$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将删除的文件进行缓存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删除文件，该操作两个作用：一是从磁盘删除物理文件，二是将删除的文件添加到缓存区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44316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mv &lt;source&gt; &lt;destination&gt;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物理移动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重命名文档并将移动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重命名后的文档</a:t>
            </a:r>
            <a:r>
              <a:rPr lang="zh-CN" altLang="en-US" sz="1700" dirty="0"/>
              <a:t>缓存</a:t>
            </a:r>
            <a:r>
              <a:rPr lang="en-US" altLang="zh-CN" sz="1700" dirty="0" smtClean="0"/>
              <a:t>stage</a:t>
            </a:r>
          </a:p>
          <a:p>
            <a:pPr marL="0" indent="0">
              <a:buNone/>
            </a:pPr>
            <a:r>
              <a:rPr lang="en-US" altLang="zh-CN" sz="1700" dirty="0"/>
              <a:t>	</a:t>
            </a:r>
            <a:r>
              <a:rPr lang="zh-CN" altLang="en-US" sz="1700" dirty="0" smtClean="0"/>
              <a:t>如：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mv </a:t>
            </a:r>
            <a:r>
              <a:rPr lang="en-US" altLang="zh-CN" sz="2400" dirty="0" err="1" smtClean="0"/>
              <a:t>oldfile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newfile</a:t>
            </a:r>
            <a:r>
              <a:rPr lang="en-US" altLang="zh-CN" sz="2400" dirty="0" smtClean="0"/>
              <a:t> </a:t>
            </a:r>
            <a:r>
              <a:rPr lang="en-US" altLang="zh-CN" sz="1200" dirty="0"/>
              <a:t>//</a:t>
            </a:r>
            <a:r>
              <a:rPr lang="zh-CN" altLang="en-US" sz="1200" dirty="0"/>
              <a:t>重命名</a:t>
            </a:r>
            <a:r>
              <a:rPr lang="en-US" altLang="zh-CN" sz="1200" dirty="0"/>
              <a:t>file</a:t>
            </a:r>
            <a:r>
              <a:rPr lang="zh-CN" altLang="en-US" sz="1200" dirty="0"/>
              <a:t>并加入到缓存区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file1 file2 … </a:t>
            </a:r>
            <a:r>
              <a:rPr lang="en-US" altLang="zh-CN" sz="2400" dirty="0" err="1" smtClean="0"/>
              <a:t>destinationFolder</a:t>
            </a:r>
            <a:r>
              <a:rPr lang="en-US" altLang="zh-CN" sz="2400" dirty="0" smtClean="0"/>
              <a:t> </a:t>
            </a:r>
            <a:r>
              <a:rPr lang="en-US" altLang="zh-CN" sz="1200" dirty="0" smtClean="0"/>
              <a:t>//</a:t>
            </a:r>
            <a:r>
              <a:rPr lang="zh-CN" altLang="en-US" sz="1200" dirty="0" smtClean="0"/>
              <a:t>将</a:t>
            </a:r>
            <a:r>
              <a:rPr lang="en-US" altLang="zh-CN" sz="1200" dirty="0" smtClean="0"/>
              <a:t>file1/file2</a:t>
            </a:r>
            <a:r>
              <a:rPr lang="zh-CN" altLang="en-US" sz="1200" dirty="0" smtClean="0"/>
              <a:t>等文档移动到目标文件夹</a:t>
            </a:r>
            <a:r>
              <a:rPr lang="en-US" altLang="zh-CN" sz="1200" dirty="0" err="1" smtClean="0"/>
              <a:t>destinationFloder</a:t>
            </a:r>
            <a:r>
              <a:rPr lang="zh-CN" altLang="en-US" sz="1200" dirty="0" smtClean="0"/>
              <a:t>并加入缓存区</a:t>
            </a:r>
            <a:r>
              <a:rPr lang="en-US" altLang="zh-CN" sz="1200" dirty="0" smtClean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mv ./</a:t>
            </a:r>
            <a:r>
              <a:rPr lang="en-US" altLang="zh-CN" sz="2400" dirty="0" err="1"/>
              <a:t>sourcefolder</a:t>
            </a:r>
            <a:r>
              <a:rPr lang="en-US" altLang="zh-CN" sz="2400" dirty="0"/>
              <a:t>/</a:t>
            </a:r>
            <a:r>
              <a:rPr lang="en-US" altLang="zh-CN" sz="2400" dirty="0" err="1"/>
              <a:t>sourcefile</a:t>
            </a:r>
            <a:r>
              <a:rPr lang="en-US" altLang="zh-CN" sz="2400" dirty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/>
              <a:t>将当前目录下的</a:t>
            </a:r>
            <a:r>
              <a:rPr lang="en-US" altLang="zh-CN" sz="1200" dirty="0" err="1"/>
              <a:t>sourcefolder</a:t>
            </a:r>
            <a:r>
              <a:rPr lang="zh-CN" altLang="en-US" sz="1200" dirty="0"/>
              <a:t>下的</a:t>
            </a:r>
            <a:r>
              <a:rPr lang="en-US" altLang="zh-CN" sz="1200" dirty="0" err="1"/>
              <a:t>sourcefile</a:t>
            </a:r>
            <a:r>
              <a:rPr lang="zh-CN" altLang="en-US" sz="1200" dirty="0"/>
              <a:t>移动到当前文件夹下并加入缓存区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./</a:t>
            </a:r>
            <a:r>
              <a:rPr lang="en-US" altLang="zh-CN" sz="2400" dirty="0" err="1" smtClean="0"/>
              <a:t>sourcefolder</a:t>
            </a:r>
            <a:r>
              <a:rPr lang="en-US" altLang="zh-CN" sz="2400" dirty="0" smtClean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 smtClean="0"/>
              <a:t>将当前目录下的</a:t>
            </a:r>
            <a:r>
              <a:rPr lang="en-US" altLang="zh-CN" sz="1200" dirty="0" err="1" smtClean="0"/>
              <a:t>sourcefolder</a:t>
            </a:r>
            <a:r>
              <a:rPr lang="zh-CN" altLang="en-US" sz="1200" dirty="0" smtClean="0"/>
              <a:t>文件夹移动到当前文件夹下并加入缓存区</a:t>
            </a:r>
            <a:r>
              <a:rPr lang="en-US" altLang="zh-CN" sz="1200" dirty="0" smtClean="0"/>
              <a:t>stage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653136"/>
            <a:ext cx="5647619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1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移动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重命名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手动方式移动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重命名本地磁盘文件或文件夹；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</a:t>
            </a:r>
            <a:r>
              <a:rPr lang="en-US" altLang="zh-CN" sz="1800" dirty="0" smtClean="0"/>
              <a:t>all”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重命名的文件或文件夹进行</a:t>
            </a:r>
            <a:r>
              <a:rPr lang="zh-CN" altLang="en-US" sz="1800" dirty="0"/>
              <a:t>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mv &lt;source&gt;… &lt;</a:t>
            </a:r>
            <a:r>
              <a:rPr lang="en-US" altLang="zh-CN" sz="1800" dirty="0" err="1" smtClean="0"/>
              <a:t>destiation</a:t>
            </a:r>
            <a:r>
              <a:rPr lang="en-US" altLang="zh-CN" sz="1800" dirty="0" smtClean="0"/>
              <a:t>&gt;”</a:t>
            </a:r>
            <a:r>
              <a:rPr lang="zh-CN" altLang="en-US" sz="1800" dirty="0" smtClean="0"/>
              <a:t>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重命名文件或文件夹，</a:t>
            </a:r>
            <a:r>
              <a:rPr lang="zh-CN" altLang="en-US" sz="1800" dirty="0"/>
              <a:t>该操作两个作用：一是从</a:t>
            </a:r>
            <a:r>
              <a:rPr lang="zh-CN" altLang="en-US" sz="1800" dirty="0" smtClean="0"/>
              <a:t>磁盘移动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重命名物理文件或文件夹，</a:t>
            </a:r>
            <a:r>
              <a:rPr lang="zh-CN" altLang="en-US" sz="1800" dirty="0"/>
              <a:t>二是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重命名的文件或文件夹添加</a:t>
            </a:r>
            <a:r>
              <a:rPr lang="zh-CN" altLang="en-US" sz="1800" dirty="0"/>
              <a:t>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66462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err="1" smtClean="0"/>
              <a:t>github</a:t>
            </a:r>
            <a:r>
              <a:rPr lang="zh-CN" altLang="en-US" sz="2400" dirty="0" smtClean="0"/>
              <a:t>上添加</a:t>
            </a:r>
            <a:r>
              <a:rPr lang="en-US" altLang="zh-CN" sz="2400" dirty="0" smtClean="0"/>
              <a:t>SSH key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https://help.github.com/articles/generating-a-new-ssh-key-and-adding-it-to-the-ssh-agent/#adding-your-ssh-key-to-the-ssh-agent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ssh-keygen</a:t>
            </a:r>
            <a:r>
              <a:rPr lang="en-US" altLang="zh-CN" sz="2000" dirty="0" smtClean="0"/>
              <a:t> -t </a:t>
            </a:r>
            <a:r>
              <a:rPr lang="en-US" altLang="zh-CN" sz="2000" dirty="0" err="1" smtClean="0"/>
              <a:t>rsa</a:t>
            </a:r>
            <a:r>
              <a:rPr lang="en-US" altLang="zh-CN" sz="2000" dirty="0" smtClean="0"/>
              <a:t> -C “youremail@example.com”</a:t>
            </a:r>
            <a:endParaRPr lang="en-US" altLang="zh-CN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3140968"/>
            <a:ext cx="9166292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你需要把邮件地址换成你自己的邮件地址，然后一路回车，使用默认值即可，由于这个Key也不是用于军事目的，所以也无需设置密码。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如果一切顺利的话，可以在用户主目录里找到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.ssh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目录，里面有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两个文件，这两个就是SSH Key的秘钥对，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是私钥，不能泄露出去，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是公钥，可以放心地告诉任何人。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634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添加远程仓库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将本地版本库上传至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远程版本库</a:t>
            </a:r>
            <a:endParaRPr lang="en-US" altLang="zh-CN" sz="2400" dirty="0" smtClean="0"/>
          </a:p>
          <a:p>
            <a:endParaRPr lang="en-US" sz="2400" dirty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remote add origin </a:t>
            </a:r>
            <a:r>
              <a:rPr lang="en-US" sz="2000" dirty="0" smtClean="0">
                <a:hlinkClick r:id="rId2"/>
              </a:rPr>
              <a:t>https://github.com/yalong0424/learningGit.g</a:t>
            </a:r>
            <a:r>
              <a:rPr lang="en-US" sz="1400" dirty="0" smtClean="0">
                <a:hlinkClick r:id="rId2"/>
              </a:rPr>
              <a:t>it</a:t>
            </a:r>
            <a:r>
              <a:rPr lang="en-US" sz="1400" dirty="0" smtClean="0"/>
              <a:t> </a:t>
            </a:r>
            <a:r>
              <a:rPr lang="zh-CN" altLang="en-US" sz="1400" dirty="0" smtClean="0"/>
              <a:t>（</a:t>
            </a:r>
            <a:r>
              <a:rPr lang="en-US" altLang="zh-CN" sz="1400" dirty="0" smtClean="0"/>
              <a:t>HTTPS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1400" dirty="0" smtClean="0"/>
              <a:t>$ </a:t>
            </a:r>
            <a:r>
              <a:rPr lang="en-US" sz="2000" dirty="0" err="1"/>
              <a:t>git</a:t>
            </a:r>
            <a:r>
              <a:rPr lang="en-US" sz="2000" dirty="0"/>
              <a:t> remote add origin </a:t>
            </a:r>
            <a:r>
              <a:rPr lang="en-US" sz="2000" dirty="0">
                <a:hlinkClick r:id="rId3"/>
              </a:rPr>
              <a:t>git@github.com:yalong0424/</a:t>
            </a:r>
            <a:r>
              <a:rPr lang="en-US" sz="2000" dirty="0" err="1">
                <a:hlinkClick r:id="rId3"/>
              </a:rPr>
              <a:t>learningGit.git</a:t>
            </a:r>
            <a:r>
              <a:rPr lang="en-US" sz="2000" dirty="0"/>
              <a:t> </a:t>
            </a:r>
            <a:endParaRPr lang="en-US" sz="20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SSH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添加后，远程仓库的名称就是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，这是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默认叫法，也可以修改为别的名称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但不建议</a:t>
            </a:r>
            <a:r>
              <a:rPr lang="en-US" altLang="zh-CN" sz="1400" dirty="0" smtClean="0"/>
              <a:t>)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 </a:t>
            </a:r>
            <a:r>
              <a:rPr lang="en-US" altLang="zh-CN" sz="2000" dirty="0" smtClean="0"/>
              <a:t>push -u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分支的所有内容推送到远程仓库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中去。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zh-CN" altLang="en-US" sz="2000" dirty="0" smtClean="0"/>
              <a:t>之后本地仓库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分支有了提交后，就可以使用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push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把本地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分支的最新修改推送到</a:t>
            </a:r>
            <a:r>
              <a:rPr lang="en-US" altLang="zh-CN" sz="2000" dirty="0" smtClean="0"/>
              <a:t>GitHub</a:t>
            </a:r>
            <a:r>
              <a:rPr lang="zh-CN" altLang="en-US" sz="2000" dirty="0" smtClean="0"/>
              <a:t>。</a:t>
            </a:r>
            <a:endParaRPr 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10288" y="4077072"/>
            <a:ext cx="7657866" cy="40011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由于远程库是空的，我们第一次推送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分支时，加上了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-u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参数，Git不但会把本地的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分支内容推送的远程新的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还会把本地的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分支关联起来，在以后的推送或者拉取时就可以简化命令。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39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 </a:t>
            </a:r>
            <a:r>
              <a:rPr lang="en-US" sz="1600" dirty="0"/>
              <a:t>//</a:t>
            </a:r>
            <a:r>
              <a:rPr lang="zh-CN" altLang="en-US" sz="1600" dirty="0"/>
              <a:t>查看远程库名称</a:t>
            </a:r>
            <a:endParaRPr lang="en-US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-v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查看远程库详细信息</a:t>
            </a:r>
            <a:endParaRPr lang="en-US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remote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038174" y="890789"/>
            <a:ext cx="2967159" cy="1577294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要查看远程库的信息，用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或者，用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显示更详细的信息：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 -v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(fetch)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(push)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上面显示了可以抓取和推送的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的地址。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如果没有推送权限，就看不到push的地址。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66" y="2548150"/>
            <a:ext cx="6866667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5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查看系统是否安装</a:t>
            </a:r>
            <a:r>
              <a:rPr lang="en-US" altLang="zh-CN" sz="1600" dirty="0" err="1" smtClean="0"/>
              <a:t>git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r>
              <a:rPr lang="en-US" altLang="zh-CN" sz="1600" dirty="0" smtClean="0"/>
              <a:t>Ubuntu Linux</a:t>
            </a:r>
            <a:r>
              <a:rPr lang="zh-CN" altLang="en-US" sz="1600" dirty="0" smtClean="0"/>
              <a:t>使用如下命令安装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apt-get install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sz="1600" dirty="0" smtClean="0"/>
              <a:t>其他版本</a:t>
            </a:r>
            <a:r>
              <a:rPr lang="en-US" altLang="zh-CN" sz="1600" dirty="0" smtClean="0"/>
              <a:t>Linux</a:t>
            </a:r>
            <a:r>
              <a:rPr lang="zh-CN" altLang="en-US" sz="1600" dirty="0" smtClean="0"/>
              <a:t>，可直接通过源码安装：先从官网下载源码，解压，依次输入：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./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config</a:t>
            </a:r>
            <a:r>
              <a:rPr lang="zh-CN" altLang="en-US" sz="1600" dirty="0" smtClean="0"/>
              <a:t>，</a:t>
            </a:r>
            <a:r>
              <a:rPr lang="en-US" altLang="zh-CN" sz="1600" dirty="0" smtClean="0">
                <a:solidFill>
                  <a:srgbClr val="FF0000"/>
                </a:solidFill>
              </a:rPr>
              <a:t>make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make install </a:t>
            </a:r>
            <a:r>
              <a:rPr lang="zh-CN" altLang="en-US" sz="1600" dirty="0" smtClean="0"/>
              <a:t>三个命令进行安装即可。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916832"/>
            <a:ext cx="4971429" cy="733333"/>
          </a:xfrm>
          <a:prstGeom prst="rect">
            <a:avLst/>
          </a:prstGeom>
        </p:spPr>
      </p:pic>
      <p:pic>
        <p:nvPicPr>
          <p:cNvPr id="7" name="git-apt-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4288" y="1821883"/>
            <a:ext cx="1105531" cy="8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从远程仓库克隆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要克隆一个远程仓库，首先必须知道远程仓库的地址，然后使用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clone</a:t>
            </a:r>
            <a:r>
              <a:rPr lang="zh-CN" altLang="en-US" sz="2000" dirty="0" smtClean="0"/>
              <a:t>命令克隆即可。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4"/>
              </a:rPr>
              <a:t>https://github.com/yalong0424/learningGit.git</a:t>
            </a:r>
            <a:r>
              <a:rPr lang="en-US" sz="2000" dirty="0" smtClean="0"/>
              <a:t>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HTTPS</a:t>
            </a:r>
            <a:r>
              <a:rPr lang="zh-CN" altLang="en-US" sz="2000" dirty="0" smtClean="0"/>
              <a:t>协议）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5"/>
              </a:rPr>
              <a:t>git@github.com:yalong0424/</a:t>
            </a:r>
            <a:r>
              <a:rPr lang="en-US" sz="2000" dirty="0" err="1" smtClean="0">
                <a:hlinkClick r:id="rId5"/>
              </a:rPr>
              <a:t>learningGit.git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SSH</a:t>
            </a:r>
            <a:r>
              <a:rPr lang="zh-CN" altLang="en-US" sz="2000" dirty="0" smtClean="0"/>
              <a:t>协议）</a:t>
            </a:r>
            <a:endParaRPr lang="en-US" sz="2000" dirty="0"/>
          </a:p>
        </p:txBody>
      </p:sp>
      <p:pic>
        <p:nvPicPr>
          <p:cNvPr id="4" name="git-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3768" y="2852936"/>
            <a:ext cx="5677306" cy="380239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3568" y="6741368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当你从远程仓库克隆时，实际上Git自动把本地的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分支对应起来了，并且，远程仓库的默认名称是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2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2776"/>
            <a:ext cx="6438095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查看所有</a:t>
            </a:r>
            <a:r>
              <a:rPr lang="en-US" altLang="zh-CN" sz="2400" dirty="0" smtClean="0"/>
              <a:t>local branch</a:t>
            </a:r>
            <a:r>
              <a:rPr lang="zh-CN" altLang="en-US" sz="2400" dirty="0" smtClean="0"/>
              <a:t>和当前所在的</a:t>
            </a:r>
            <a:r>
              <a:rPr lang="en-US" altLang="zh-CN" sz="2400" dirty="0" smtClean="0"/>
              <a:t>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</a:t>
            </a:r>
          </a:p>
          <a:p>
            <a:r>
              <a:rPr lang="zh-CN" altLang="en-US" sz="2400" dirty="0" smtClean="0"/>
              <a:t>创建分支：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创建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删除本地分支：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branch -d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2400" dirty="0" smtClean="0"/>
              <a:t>强行删除本地没有被合并过的分支：</a:t>
            </a:r>
            <a:endParaRPr lang="en-US" altLang="zh-CN" sz="2400" dirty="0" smtClean="0"/>
          </a:p>
          <a:p>
            <a:pPr marL="0" lvl="1" indent="0">
              <a:buClr>
                <a:schemeClr val="accent1"/>
              </a:buClr>
              <a:buNone/>
            </a:pPr>
            <a:r>
              <a:rPr lang="en-US" altLang="zh-CN" sz="2400" dirty="0"/>
              <a:t>	</a:t>
            </a: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-D </a:t>
            </a:r>
            <a:r>
              <a:rPr lang="en-US" altLang="zh-CN" sz="2400" dirty="0"/>
              <a:t>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</p:txBody>
      </p:sp>
      <p:pic>
        <p:nvPicPr>
          <p:cNvPr id="4" name="master-branch-forw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4000" y="1389859"/>
            <a:ext cx="2304256" cy="17281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master-and-dev-f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6128" y="1608587"/>
            <a:ext cx="2657872" cy="1993404"/>
          </a:xfrm>
          <a:prstGeom prst="rect">
            <a:avLst/>
          </a:prstGeom>
        </p:spPr>
      </p:pic>
      <p:pic>
        <p:nvPicPr>
          <p:cNvPr id="6" name="create-dev-merge-delet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63658" y="3150966"/>
            <a:ext cx="2457900" cy="16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基于本地分支</a:t>
            </a:r>
            <a:r>
              <a:rPr lang="en-US" altLang="zh-CN" sz="2400" dirty="0" smtClean="0"/>
              <a:t>local-branch</a:t>
            </a:r>
            <a:r>
              <a:rPr lang="zh-CN" altLang="en-US" sz="2400" dirty="0" smtClean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 &lt;new-branch&gt; &lt;local-branch&gt;</a:t>
            </a:r>
          </a:p>
          <a:p>
            <a:r>
              <a:rPr lang="zh-CN" altLang="en-US" sz="2400" dirty="0"/>
              <a:t>基于本地分支</a:t>
            </a:r>
            <a:r>
              <a:rPr lang="en-US" altLang="zh-CN" sz="2400" dirty="0"/>
              <a:t>local-branch</a:t>
            </a:r>
            <a:r>
              <a:rPr lang="zh-CN" altLang="en-US" sz="2400" dirty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&lt;new-branch&gt; &lt;local-branch&gt;</a:t>
            </a:r>
          </a:p>
          <a:p>
            <a:r>
              <a:rPr lang="zh-CN" altLang="en-US" sz="2400" dirty="0" smtClean="0"/>
              <a:t>基于标签</a:t>
            </a:r>
            <a:r>
              <a:rPr lang="en-US" altLang="zh-CN" sz="2400" dirty="0" smtClean="0"/>
              <a:t>tag-name</a:t>
            </a:r>
            <a:r>
              <a:rPr lang="zh-CN" altLang="en-US" sz="2400" dirty="0" smtClean="0"/>
              <a:t>创建分支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&lt;new-branch&gt; &lt;local-tag-name&gt;</a:t>
            </a:r>
            <a:endParaRPr lang="en-US" altLang="zh-CN" sz="2400" dirty="0"/>
          </a:p>
          <a:p>
            <a:r>
              <a:rPr lang="zh-CN" altLang="en-US" sz="2400" dirty="0"/>
              <a:t>基于标签</a:t>
            </a:r>
            <a:r>
              <a:rPr lang="en-US" altLang="zh-CN" sz="2400" dirty="0"/>
              <a:t>tag-name</a:t>
            </a:r>
            <a:r>
              <a:rPr lang="zh-CN" altLang="en-US" sz="2400" dirty="0"/>
              <a:t>创建分支</a:t>
            </a:r>
            <a:r>
              <a:rPr lang="en-US" altLang="zh-CN" sz="2400" dirty="0"/>
              <a:t>new-branch 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&lt;new-branch&gt; &lt;local-tag-name&gt;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09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 lnSpcReduction="10000"/>
          </a:bodyPr>
          <a:lstStyle/>
          <a:p>
            <a:r>
              <a:rPr lang="zh-CN" altLang="en-US" sz="1900" dirty="0"/>
              <a:t>查看所有远程仓库</a:t>
            </a:r>
            <a:r>
              <a:rPr lang="en-US" altLang="zh-CN" sz="1900" dirty="0"/>
              <a:t>remote</a:t>
            </a:r>
            <a:r>
              <a:rPr lang="zh-CN" altLang="en-US" sz="1900" dirty="0"/>
              <a:t>端分支</a:t>
            </a:r>
            <a:r>
              <a:rPr lang="en-US" altLang="zh-CN" sz="1900" dirty="0"/>
              <a:t>(Repository Branch)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1900" dirty="0"/>
              <a:t>查看所有分支，包括</a:t>
            </a:r>
            <a:r>
              <a:rPr lang="en-US" altLang="zh-CN" sz="1900" dirty="0"/>
              <a:t>local branch</a:t>
            </a:r>
            <a:r>
              <a:rPr lang="zh-CN" altLang="en-US" sz="1900" dirty="0"/>
              <a:t>和</a:t>
            </a:r>
            <a:r>
              <a:rPr lang="en-US" altLang="zh-CN" sz="1900" dirty="0"/>
              <a:t>remote Repository branch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-a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1900" dirty="0"/>
              <a:t>拉取远程仓库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某分支来创建本地仓库与之对应分支：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branch </a:t>
            </a:r>
            <a:r>
              <a:rPr lang="en-US" altLang="zh-CN" sz="2000" dirty="0" err="1" smtClean="0"/>
              <a:t>localBranchName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 smtClean="0"/>
              <a:t>拉取远程仓库</a:t>
            </a:r>
            <a:r>
              <a:rPr lang="en-US" altLang="zh-CN" sz="1900" dirty="0" smtClean="0"/>
              <a:t>origin</a:t>
            </a:r>
            <a:r>
              <a:rPr lang="zh-CN" altLang="en-US" sz="1900" dirty="0" smtClean="0"/>
              <a:t>分支来创建本地仓库与之对应分支并切换为当前分支</a:t>
            </a:r>
            <a:r>
              <a:rPr lang="zh-CN" altLang="en-US" sz="2400" dirty="0" smtClean="0"/>
              <a:t>：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</a:t>
            </a:r>
            <a:r>
              <a:rPr lang="en-US" altLang="zh-CN" sz="2000" dirty="0" err="1" smtClean="0"/>
              <a:t>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/>
              <a:t>拉取</a:t>
            </a:r>
            <a:r>
              <a:rPr lang="en-US" altLang="zh-CN" sz="1900" dirty="0"/>
              <a:t>pull</a:t>
            </a:r>
            <a:r>
              <a:rPr lang="zh-CN" altLang="en-US" sz="1900" dirty="0"/>
              <a:t>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某分支最新提交：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pull origin &lt;</a:t>
            </a:r>
            <a:r>
              <a:rPr lang="en-US" altLang="zh-CN" sz="2400" dirty="0" err="1" smtClean="0"/>
              <a:t>origin_branchName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1900" dirty="0"/>
              <a:t>推送本地仓库分支</a:t>
            </a:r>
            <a:r>
              <a:rPr lang="en-US" altLang="zh-CN" sz="1900" dirty="0" err="1"/>
              <a:t>localBranchName</a:t>
            </a:r>
            <a:r>
              <a:rPr lang="zh-CN" altLang="en-US" sz="1900" dirty="0"/>
              <a:t>到远程仓库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&lt;</a:t>
            </a:r>
            <a:r>
              <a:rPr lang="en-US" altLang="zh-CN" sz="2400" dirty="0" err="1"/>
              <a:t>localBranchName</a:t>
            </a:r>
            <a:r>
              <a:rPr lang="en-US" altLang="zh-CN" sz="2400" dirty="0"/>
              <a:t>&gt; </a:t>
            </a:r>
            <a:r>
              <a:rPr lang="en-US" altLang="zh-CN" sz="1800" dirty="0"/>
              <a:t>//</a:t>
            </a:r>
            <a:r>
              <a:rPr lang="zh-CN" altLang="en-US" sz="1800" dirty="0"/>
              <a:t>不一定是当前分支</a:t>
            </a:r>
            <a:endParaRPr lang="en-US" altLang="zh-CN" sz="1800" dirty="0"/>
          </a:p>
          <a:p>
            <a:r>
              <a:rPr lang="zh-CN" altLang="en-US" sz="1800" dirty="0"/>
              <a:t>删除远程仓库</a:t>
            </a:r>
            <a:r>
              <a:rPr lang="en-US" altLang="zh-CN" sz="1800" dirty="0"/>
              <a:t>remote/origin</a:t>
            </a:r>
            <a:r>
              <a:rPr lang="zh-CN" altLang="en-US" sz="1800" dirty="0"/>
              <a:t>中的分支：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:[</a:t>
            </a:r>
            <a:r>
              <a:rPr lang="en-US" altLang="zh-CN" sz="2400" dirty="0" err="1"/>
              <a:t>deleted_remote_branchName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1900" dirty="0" smtClean="0"/>
              <a:t>$</a:t>
            </a:r>
            <a:r>
              <a:rPr lang="en-US" altLang="zh-CN" sz="2400" dirty="0"/>
              <a:t>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clone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fetch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更新</a:t>
            </a:r>
            <a:r>
              <a:rPr lang="en-US" altLang="zh-CN" sz="1600" dirty="0" smtClean="0"/>
              <a:t>remote tracking branch</a:t>
            </a:r>
            <a:r>
              <a:rPr lang="zh-CN" altLang="en-US" sz="1600" dirty="0" smtClean="0"/>
              <a:t>，但不</a:t>
            </a:r>
            <a:r>
              <a:rPr lang="en-US" altLang="zh-CN" sz="1600" dirty="0" smtClean="0"/>
              <a:t>merge</a:t>
            </a:r>
            <a:r>
              <a:rPr lang="zh-CN" altLang="en-US" sz="1600" dirty="0" smtClean="0"/>
              <a:t>到</a:t>
            </a:r>
            <a:r>
              <a:rPr lang="en-US" altLang="zh-CN" sz="1600" dirty="0" smtClean="0"/>
              <a:t>local branch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pull </a:t>
            </a:r>
            <a:r>
              <a:rPr lang="en-US" altLang="zh-CN" sz="1600" dirty="0"/>
              <a:t>//</a:t>
            </a:r>
            <a:r>
              <a:rPr lang="zh-CN" altLang="en-US" sz="1600" dirty="0"/>
              <a:t>更新</a:t>
            </a:r>
            <a:r>
              <a:rPr lang="en-US" altLang="zh-CN" sz="1600" dirty="0"/>
              <a:t>remote tracking branch</a:t>
            </a:r>
            <a:r>
              <a:rPr lang="zh-CN" altLang="en-US" sz="1600" dirty="0"/>
              <a:t>，自动</a:t>
            </a:r>
            <a:r>
              <a:rPr lang="en-US" altLang="zh-CN" sz="1600" dirty="0"/>
              <a:t>merge</a:t>
            </a:r>
            <a:r>
              <a:rPr lang="zh-CN" altLang="en-US" sz="1600" dirty="0"/>
              <a:t>到</a:t>
            </a:r>
            <a:r>
              <a:rPr lang="en-US" altLang="zh-CN" sz="1600" dirty="0"/>
              <a:t>local branch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pull --rebase  </a:t>
            </a:r>
            <a:r>
              <a:rPr lang="en-US" altLang="zh-CN" sz="1600" dirty="0"/>
              <a:t>//</a:t>
            </a:r>
            <a:r>
              <a:rPr lang="zh-CN" altLang="en-US" sz="1600" dirty="0"/>
              <a:t>更新</a:t>
            </a:r>
            <a:r>
              <a:rPr lang="en-US" altLang="zh-CN" sz="1600" dirty="0"/>
              <a:t>remote tracking branch</a:t>
            </a:r>
            <a:r>
              <a:rPr lang="zh-CN" altLang="en-US" sz="1600" dirty="0"/>
              <a:t>，自动做</a:t>
            </a:r>
            <a:r>
              <a:rPr lang="en-US" altLang="zh-CN" sz="1600" dirty="0"/>
              <a:t>local branch</a:t>
            </a:r>
            <a:r>
              <a:rPr lang="zh-CN" altLang="en-US" sz="1600" dirty="0"/>
              <a:t>的</a:t>
            </a:r>
            <a:r>
              <a:rPr lang="en-US" altLang="zh-CN" sz="1600" dirty="0"/>
              <a:t>rebase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push origin local-branch  </a:t>
            </a:r>
            <a:r>
              <a:rPr lang="en-US" altLang="zh-CN" sz="1600" dirty="0"/>
              <a:t>//push local-branch</a:t>
            </a:r>
            <a:r>
              <a:rPr lang="zh-CN" altLang="en-US" sz="1600" dirty="0"/>
              <a:t>到服务器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08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862932"/>
            <a:ext cx="6838095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0768"/>
            <a:ext cx="6828571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86" y="1700808"/>
            <a:ext cx="6771428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合并</a:t>
            </a:r>
            <a:r>
              <a:rPr lang="zh-CN" altLang="en-US" sz="2400" dirty="0"/>
              <a:t>某分支到当前分支：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1400" dirty="0" smtClean="0"/>
              <a:t>通常，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合并分支时，如果有可能，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会用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模式，但是这种模式下，从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中看不出分支信息，删除分支后，就会丢掉分支信息。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--no-</a:t>
            </a:r>
            <a:r>
              <a:rPr lang="en-US" altLang="zh-CN" sz="2400" dirty="0" err="1"/>
              <a:t>ff</a:t>
            </a:r>
            <a:r>
              <a:rPr lang="en-US" altLang="zh-CN" sz="2400" dirty="0"/>
              <a:t> -m “merge message”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 smtClean="0"/>
              <a:t>--no-</a:t>
            </a:r>
            <a:r>
              <a:rPr lang="en-US" altLang="zh-CN" sz="1400" dirty="0" err="1" smtClean="0"/>
              <a:t>ff</a:t>
            </a:r>
            <a:r>
              <a:rPr lang="zh-CN" altLang="en-US" sz="1400" dirty="0" smtClean="0"/>
              <a:t>会强制禁用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就会在</a:t>
            </a:r>
            <a:r>
              <a:rPr lang="en-US" altLang="zh-CN" sz="1400" dirty="0" smtClean="0"/>
              <a:t>merge</a:t>
            </a:r>
            <a:r>
              <a:rPr lang="zh-CN" altLang="en-US" sz="1400" dirty="0" smtClean="0"/>
              <a:t>时生成一个新的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，这样，从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中就可以看出分支信息。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合并时需要创建一个新的</a:t>
            </a:r>
            <a:r>
              <a:rPr lang="en-US" altLang="zh-CN" sz="1400" dirty="0"/>
              <a:t>commit</a:t>
            </a:r>
            <a:r>
              <a:rPr lang="zh-CN" altLang="en-US" sz="1400" dirty="0"/>
              <a:t>，因此使用</a:t>
            </a:r>
            <a:r>
              <a:rPr lang="en-US" altLang="zh-CN" sz="1400" dirty="0"/>
              <a:t>-m</a:t>
            </a:r>
          </a:p>
          <a:p>
            <a:pPr marL="0" indent="0">
              <a:buNone/>
            </a:pPr>
            <a:r>
              <a:rPr lang="zh-CN" altLang="en-US" sz="1400" dirty="0" smtClean="0"/>
              <a:t>参数</a:t>
            </a:r>
            <a:r>
              <a:rPr lang="zh-CN" altLang="en-US" sz="1400" dirty="0"/>
              <a:t>把</a:t>
            </a:r>
            <a:r>
              <a:rPr lang="en-US" altLang="zh-CN" sz="1400" dirty="0"/>
              <a:t>commit</a:t>
            </a:r>
            <a:r>
              <a:rPr lang="zh-CN" altLang="en-US" sz="1400" dirty="0"/>
              <a:t>描述添加上去，如果没有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参数，则</a:t>
            </a:r>
            <a:r>
              <a:rPr lang="en-US" altLang="zh-CN" sz="1400" dirty="0"/>
              <a:t>-</a:t>
            </a:r>
            <a:r>
              <a:rPr lang="en-US" altLang="zh-CN" sz="1400" dirty="0" smtClean="0"/>
              <a:t>m</a:t>
            </a:r>
            <a:r>
              <a:rPr lang="zh-CN" altLang="en-US" sz="1400" dirty="0" smtClean="0"/>
              <a:t>参数</a:t>
            </a:r>
            <a:r>
              <a:rPr lang="zh-CN" altLang="en-US" sz="1400" dirty="0"/>
              <a:t>也会把忽略不起作用。</a:t>
            </a:r>
            <a:endParaRPr lang="en-US" altLang="zh-CN" sz="1400" dirty="0"/>
          </a:p>
          <a:p>
            <a:r>
              <a:rPr lang="zh-CN" altLang="en-US" sz="2400" dirty="0"/>
              <a:t>取消合并分支：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</a:t>
            </a:r>
          </a:p>
          <a:p>
            <a:pPr marL="457200" lvl="1" indent="0">
              <a:buNone/>
            </a:pPr>
            <a:r>
              <a:rPr lang="en-US" altLang="zh-CN" sz="2000" dirty="0"/>
              <a:t>	(use “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--abort” to abort the merge.)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merge-with-no-f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2280" y="332656"/>
            <a:ext cx="1878707" cy="125827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7504" y="5445224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合并分支时，加上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参数就可以用普通模式合并，合并后的历史有分支，能看出来曾经做过合并，而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fast forward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合并就看不出来曾经做过合并。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6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686058"/>
            <a:ext cx="8229600" cy="547026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Windows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altLang="zh-CN" sz="1600" dirty="0" err="1" smtClean="0"/>
              <a:t>msysgit</a:t>
            </a:r>
            <a:r>
              <a:rPr lang="zh-CN" altLang="en-US" sz="1600" dirty="0" smtClean="0"/>
              <a:t>是</a:t>
            </a:r>
            <a:r>
              <a:rPr lang="en-US" altLang="zh-CN" sz="1600" dirty="0" smtClean="0"/>
              <a:t>Windows</a:t>
            </a:r>
            <a:r>
              <a:rPr lang="zh-CN" altLang="en-US" sz="1600" dirty="0" smtClean="0"/>
              <a:t>版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，从</a:t>
            </a:r>
            <a:r>
              <a:rPr lang="en-US" altLang="zh-CN" sz="1600" dirty="0" smtClean="0">
                <a:hlinkClick r:id="rId2"/>
              </a:rPr>
              <a:t>https://git-for-windows.github.io/</a:t>
            </a:r>
            <a:r>
              <a:rPr lang="zh-CN" altLang="en-US" sz="1600" dirty="0" smtClean="0"/>
              <a:t>下载，然后默认安装即可。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600" dirty="0" smtClean="0"/>
              <a:t>安装完成后，在开始菜单找到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”-&gt;”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Bash”</a:t>
            </a:r>
            <a:r>
              <a:rPr lang="zh-CN" altLang="en-US" sz="1600" dirty="0" smtClean="0"/>
              <a:t>，弹出如下命令行窗口，说明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安装成功！</a:t>
            </a:r>
            <a:endParaRPr lang="en-US" altLang="zh-CN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安装完成后，在命令行中输入以下内容完成设置：</a:t>
            </a:r>
          </a:p>
        </p:txBody>
      </p:sp>
      <p:pic>
        <p:nvPicPr>
          <p:cNvPr id="5122" name="Picture 2" descr="install-git-on-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138749" cy="2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143362"/>
            <a:ext cx="3809524" cy="609524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93296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注意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git config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命令的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参数，用了这个参数，表示你这台机器上所有的Git仓库都会使用这个配置，当然也可以对某个仓库指定不同的用户名和Email地址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合并</a:t>
            </a:r>
            <a:r>
              <a:rPr lang="en-US" altLang="zh-CN" sz="1600" dirty="0" err="1" smtClean="0"/>
              <a:t>branch_name</a:t>
            </a:r>
            <a:r>
              <a:rPr lang="zh-CN" altLang="en-US" sz="1600" dirty="0" smtClean="0"/>
              <a:t>到当前分支，若没有</a:t>
            </a:r>
            <a:r>
              <a:rPr lang="en-US" altLang="zh-CN" sz="1600" dirty="0" smtClean="0"/>
              <a:t>conflict</a:t>
            </a:r>
            <a:r>
              <a:rPr lang="zh-CN" altLang="en-US" sz="1600" dirty="0" smtClean="0"/>
              <a:t>，则会以</a:t>
            </a:r>
            <a:r>
              <a:rPr lang="en-US" altLang="zh-CN" sz="1600" dirty="0" smtClean="0"/>
              <a:t>fast forward</a:t>
            </a:r>
            <a:r>
              <a:rPr lang="zh-CN" altLang="en-US" sz="1600" dirty="0" smtClean="0"/>
              <a:t>方式直接</a:t>
            </a:r>
            <a:r>
              <a:rPr lang="en-US" altLang="zh-CN" sz="1600" dirty="0" smtClean="0"/>
              <a:t>commit</a:t>
            </a:r>
            <a:r>
              <a:rPr lang="zh-CN" altLang="en-US" sz="1600" dirty="0" smtClean="0"/>
              <a:t>，如有</a:t>
            </a:r>
            <a:r>
              <a:rPr lang="en-US" altLang="zh-CN" sz="1600" dirty="0" smtClean="0"/>
              <a:t>conflict</a:t>
            </a:r>
            <a:r>
              <a:rPr lang="zh-CN" altLang="en-US" sz="1600" dirty="0" smtClean="0"/>
              <a:t>，则需要在</a:t>
            </a:r>
            <a:r>
              <a:rPr lang="en-US" altLang="zh-CN" sz="1600" dirty="0" smtClean="0"/>
              <a:t>resolve conflict</a:t>
            </a:r>
            <a:r>
              <a:rPr lang="zh-CN" altLang="en-US" sz="1600" dirty="0" smtClean="0"/>
              <a:t>后手动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add/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commit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--no-</a:t>
            </a:r>
            <a:r>
              <a:rPr lang="en-US" altLang="zh-CN" sz="2400" dirty="0" err="1" smtClean="0"/>
              <a:t>ff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不做</a:t>
            </a:r>
            <a:r>
              <a:rPr lang="en-US" altLang="zh-CN" sz="1600" dirty="0"/>
              <a:t>fast forward</a:t>
            </a:r>
            <a:r>
              <a:rPr lang="zh-CN" altLang="en-US" sz="1600" dirty="0"/>
              <a:t>的</a:t>
            </a:r>
            <a:r>
              <a:rPr lang="en-US" altLang="zh-CN" sz="1600" dirty="0"/>
              <a:t>merge(always</a:t>
            </a:r>
            <a:r>
              <a:rPr lang="zh-CN" altLang="en-US" sz="1600" dirty="0"/>
              <a:t>产生一个新的</a:t>
            </a:r>
            <a:r>
              <a:rPr lang="en-US" altLang="zh-CN" sz="1600" dirty="0"/>
              <a:t>merge</a:t>
            </a:r>
            <a:r>
              <a:rPr lang="zh-CN" altLang="en-US" sz="1600" dirty="0"/>
              <a:t>节点</a:t>
            </a:r>
            <a:r>
              <a:rPr lang="en-US" altLang="zh-CN" sz="1600" dirty="0"/>
              <a:t>)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--squash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/>
              <a:t>//merge</a:t>
            </a:r>
            <a:r>
              <a:rPr lang="zh-CN" altLang="en-US" sz="1600" dirty="0"/>
              <a:t>时压缩成只有一笔</a:t>
            </a:r>
            <a:r>
              <a:rPr lang="en-US" altLang="zh-CN" sz="1600" dirty="0"/>
              <a:t>merge-commit(merge</a:t>
            </a:r>
            <a:r>
              <a:rPr lang="zh-CN" altLang="en-US" sz="1600" dirty="0"/>
              <a:t>结果在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和</a:t>
            </a:r>
            <a:r>
              <a:rPr lang="en-US" altLang="zh-CN" sz="1600" dirty="0"/>
              <a:t>stage</a:t>
            </a:r>
            <a:r>
              <a:rPr lang="zh-CN" altLang="en-US" sz="1600" dirty="0"/>
              <a:t>中，需要手动</a:t>
            </a:r>
            <a:r>
              <a:rPr lang="en-US" altLang="zh-CN" sz="1600" dirty="0"/>
              <a:t>commit</a:t>
            </a:r>
            <a:r>
              <a:rPr lang="zh-CN" altLang="en-US" sz="1600" dirty="0"/>
              <a:t>进去</a:t>
            </a:r>
            <a:r>
              <a:rPr lang="en-US" altLang="zh-CN" sz="1600" dirty="0"/>
              <a:t>)</a:t>
            </a:r>
            <a:r>
              <a:rPr lang="zh-CN" altLang="en-US" sz="1600" dirty="0"/>
              <a:t>，特别适合需要做实验的</a:t>
            </a:r>
            <a:r>
              <a:rPr lang="en-US" altLang="zh-CN" sz="1600" dirty="0"/>
              <a:t>fix bug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44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899656"/>
            <a:ext cx="6876190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rebase branch-name [-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]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以</a:t>
            </a:r>
            <a:r>
              <a:rPr lang="en-US" altLang="zh-CN" sz="1600" dirty="0" smtClean="0"/>
              <a:t>branch-name</a:t>
            </a:r>
            <a:r>
              <a:rPr lang="zh-CN" altLang="en-US" sz="1600" dirty="0" smtClean="0"/>
              <a:t>为起点重新</a:t>
            </a:r>
            <a:r>
              <a:rPr lang="en-US" altLang="zh-CN" sz="1600" dirty="0" smtClean="0"/>
              <a:t>apply</a:t>
            </a:r>
            <a:r>
              <a:rPr lang="zh-CN" altLang="en-US" sz="1600" dirty="0" smtClean="0"/>
              <a:t>改动，</a:t>
            </a:r>
            <a:r>
              <a:rPr lang="en-US" altLang="zh-CN" sz="1600" dirty="0" smtClean="0"/>
              <a:t>-</a:t>
            </a:r>
            <a:r>
              <a:rPr lang="en-US" altLang="zh-CN" sz="1600" dirty="0" err="1" smtClean="0"/>
              <a:t>i</a:t>
            </a:r>
            <a:r>
              <a:rPr lang="zh-CN" altLang="en-US" sz="1600" dirty="0" smtClean="0"/>
              <a:t>表示交互式</a:t>
            </a:r>
            <a:r>
              <a:rPr lang="en-US" altLang="zh-CN" sz="1600" dirty="0" smtClean="0"/>
              <a:t>rebase(</a:t>
            </a:r>
            <a:r>
              <a:rPr lang="zh-CN" altLang="en-US" sz="1600" dirty="0" smtClean="0"/>
              <a:t>可以进行</a:t>
            </a:r>
            <a:r>
              <a:rPr lang="en-US" altLang="zh-CN" sz="1600" dirty="0" smtClean="0"/>
              <a:t>commit</a:t>
            </a:r>
            <a:r>
              <a:rPr lang="zh-CN" altLang="en-US" sz="1600" dirty="0" smtClean="0"/>
              <a:t>的合并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打散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重拍</a:t>
            </a:r>
            <a:r>
              <a:rPr lang="en-US" altLang="zh-CN" sz="1600" dirty="0" smtClean="0"/>
              <a:t>)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011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08720"/>
            <a:ext cx="5565595" cy="57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cherry-pick SHA1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只合并特定的某笔</a:t>
            </a:r>
            <a:r>
              <a:rPr lang="en-US" altLang="zh-CN" sz="1600" dirty="0" smtClean="0"/>
              <a:t>commit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98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6876190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mergetool</a:t>
            </a:r>
            <a:r>
              <a:rPr lang="en-US" altLang="zh-CN" sz="2400" dirty="0" smtClean="0"/>
              <a:t>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使用</a:t>
            </a:r>
            <a:r>
              <a:rPr lang="en-US" altLang="zh-CN" sz="1600" dirty="0" err="1" smtClean="0"/>
              <a:t>mergetool</a:t>
            </a:r>
            <a:r>
              <a:rPr lang="zh-CN" altLang="en-US" sz="1600" dirty="0" smtClean="0"/>
              <a:t>来解决</a:t>
            </a:r>
            <a:r>
              <a:rPr lang="en-US" altLang="zh-CN" sz="1600" dirty="0" smtClean="0"/>
              <a:t>conflict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23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所有分支之间共享缓存区</a:t>
            </a:r>
            <a:r>
              <a:rPr lang="en-US" altLang="zh-CN" sz="1800" dirty="0" smtClean="0"/>
              <a:t>stage</a:t>
            </a:r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时，如果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分支缓存区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中存在内容，则切换分支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zh-CN" altLang="en-US" sz="1400" dirty="0"/>
              <a:t>缓存</a:t>
            </a:r>
            <a:r>
              <a:rPr lang="zh-CN" altLang="en-US" sz="1400" dirty="0" smtClean="0"/>
              <a:t>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中的内容在分支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中可见，就像在分支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</a:t>
            </a:r>
            <a:r>
              <a:rPr lang="zh-CN" altLang="en-US" sz="1400" dirty="0" smtClean="0"/>
              <a:t>一样；</a:t>
            </a:r>
            <a:endParaRPr lang="en-US" altLang="zh-CN" sz="1400" dirty="0" smtClean="0"/>
          </a:p>
          <a:p>
            <a:r>
              <a:rPr lang="en-US" altLang="zh-CN" sz="1800" dirty="0" err="1" smtClean="0"/>
              <a:t>git</a:t>
            </a:r>
            <a:r>
              <a:rPr lang="zh-CN" altLang="en-US" sz="1800" dirty="0" smtClean="0"/>
              <a:t>工作区中没有提交的</a:t>
            </a:r>
            <a:r>
              <a:rPr lang="en-US" altLang="zh-CN" sz="1800" dirty="0" smtClean="0"/>
              <a:t>modification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untracked files</a:t>
            </a:r>
            <a:r>
              <a:rPr lang="zh-CN" altLang="en-US" sz="1800" dirty="0" smtClean="0"/>
              <a:t>在所有分支间共享</a:t>
            </a:r>
            <a:endParaRPr lang="en-US" altLang="zh-CN" sz="1800" dirty="0" smtClean="0"/>
          </a:p>
          <a:p>
            <a:pPr lvl="1"/>
            <a:r>
              <a:rPr lang="zh-CN" altLang="en-US" sz="1400" dirty="0" smtClean="0"/>
              <a:t>从当前分支切换到某分支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时，当前分支工作区中</a:t>
            </a:r>
            <a:r>
              <a:rPr lang="en-US" altLang="zh-CN" sz="1400" dirty="0" smtClean="0"/>
              <a:t>untracked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files</a:t>
            </a:r>
            <a:r>
              <a:rPr lang="zh-CN" altLang="en-US" sz="1400" dirty="0" smtClean="0"/>
              <a:t>在切换分支后还会出现在分支的工作区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中，即</a:t>
            </a:r>
            <a:r>
              <a:rPr lang="en-US" altLang="zh-CN" sz="1400" dirty="0" smtClean="0"/>
              <a:t>untracked files</a:t>
            </a:r>
            <a:r>
              <a:rPr lang="zh-CN" altLang="en-US" sz="1400" dirty="0" smtClean="0"/>
              <a:t>在所有分支内共享，直到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到某分支后才会在其他</a:t>
            </a:r>
            <a:r>
              <a:rPr lang="en-US" altLang="zh-CN" sz="1400" dirty="0" smtClean="0"/>
              <a:t>branch</a:t>
            </a:r>
            <a:r>
              <a:rPr lang="zh-CN" altLang="en-US" sz="1400" dirty="0" smtClean="0"/>
              <a:t>的工作区中不可见；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工作区中存在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还没有进行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，此时，切换至分支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分支中的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也会出现在分支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的工作区中，就像是在分支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smtClean="0"/>
              <a:t>modify</a:t>
            </a:r>
            <a:r>
              <a:rPr lang="zh-CN" altLang="en-US" sz="1400" dirty="0" smtClean="0"/>
              <a:t>的一样。</a:t>
            </a:r>
            <a:endParaRPr lang="en-US" altLang="zh-CN" sz="1400" dirty="0" smtClean="0"/>
          </a:p>
          <a:p>
            <a:r>
              <a:rPr lang="zh-CN" altLang="en-US" sz="1800" dirty="0"/>
              <a:t>当缓存区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或工作区</a:t>
            </a:r>
            <a:r>
              <a:rPr lang="en-US" altLang="zh-CN" sz="1800" dirty="0"/>
              <a:t>Working Directory</a:t>
            </a:r>
            <a:r>
              <a:rPr lang="zh-CN" altLang="en-US" sz="1800" dirty="0"/>
              <a:t>中的内容存在冲突时，切换分支前，需要先</a:t>
            </a:r>
            <a:r>
              <a:rPr lang="en-US" altLang="zh-CN" sz="1800" dirty="0"/>
              <a:t>commit</a:t>
            </a:r>
            <a:r>
              <a:rPr lang="zh-CN" altLang="en-US" sz="1800" dirty="0"/>
              <a:t>。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4234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冲突解决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当使用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</a:t>
            </a:r>
            <a:r>
              <a:rPr lang="zh-CN" altLang="en-US" sz="2400" dirty="0" smtClean="0"/>
              <a:t>合并分支遇到冲突而无法自动合并分支时，首先必须手动解决冲突，解决完冲突后，再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add/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commit</a:t>
            </a:r>
            <a:r>
              <a:rPr lang="zh-CN" altLang="en-US" sz="2400" dirty="0" smtClean="0"/>
              <a:t>，合并完成。</a:t>
            </a:r>
            <a:endParaRPr lang="en-US" altLang="zh-CN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resolv-conflix-on-mer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2420888"/>
            <a:ext cx="6172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分支管理策略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一般在实际开发中，应该按照以下几个 基本原则进行分支管理：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分支作为主干分支，应该是非常稳定的，仅用来发布新版本，平时不能在上面进行研发工作；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分支作为研发分支，是不稳定的，平常在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分支上干活，到某个合适的时候，比如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版本发布时，再把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分支合并到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上，在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分支上发布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由于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分支是非常稳定的，而每个研发人员都在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分支上干活，每个人都有属于自己的分支，然后时不时的往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分支上合并，所以团队合作的分支看起来应该像这样：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10242" name="Picture 2" descr="git-br-poli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581128"/>
            <a:ext cx="47434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396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476672"/>
            <a:ext cx="8229600" cy="5679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安装完成后，在命令行中输入以下内容完成设置：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--edit</a:t>
            </a:r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en-US" altLang="zh-CN" sz="1400" dirty="0"/>
              <a:t>edit 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configuration file.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 smtClean="0"/>
              <a:t>查看</a:t>
            </a:r>
            <a:r>
              <a:rPr lang="en-US" altLang="zh-CN" sz="1400" dirty="0" smtClean="0"/>
              <a:t>global user name</a:t>
            </a:r>
            <a:r>
              <a:rPr lang="zh-CN" altLang="en-US" sz="1400" dirty="0" smtClean="0"/>
              <a:t>配置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user email</a:t>
            </a:r>
            <a:r>
              <a:rPr lang="zh-CN" altLang="en-US" sz="1400" dirty="0"/>
              <a:t>配置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core.editor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color.ui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</a:t>
            </a:r>
            <a:r>
              <a:rPr lang="zh-CN" altLang="en-US" sz="1400" dirty="0"/>
              <a:t>设置</a:t>
            </a:r>
            <a:endParaRPr lang="en-US" altLang="zh-CN" sz="14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 “Your user name”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name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r>
              <a:rPr lang="en-US" sz="1600" dirty="0" smtClean="0"/>
              <a:t> </a:t>
            </a:r>
            <a:r>
              <a:rPr lang="en-US" altLang="zh-CN" sz="1600" dirty="0" smtClean="0">
                <a:hlinkClick r:id="rId2"/>
              </a:rPr>
              <a:t>YourEmail@example.com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email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core.editor</a:t>
            </a:r>
            <a:r>
              <a:rPr lang="en-US" sz="1600" dirty="0" smtClean="0"/>
              <a:t> “vim”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color.ui</a:t>
            </a:r>
            <a:r>
              <a:rPr lang="en-US" sz="1600" dirty="0" smtClean="0"/>
              <a:t> [</a:t>
            </a:r>
            <a:r>
              <a:rPr lang="en-US" sz="1600" dirty="0" err="1" smtClean="0"/>
              <a:t>true|false|auto</a:t>
            </a:r>
            <a:r>
              <a:rPr lang="en-US" sz="1600" dirty="0" smtClean="0"/>
              <a:t>]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 UI</a:t>
            </a:r>
            <a:endParaRPr lang="en-US" sz="1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33216"/>
            <a:ext cx="8812028" cy="24622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参数表示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配置对当前用户的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所有Git仓库都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有效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，当然也可以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对某个仓库指定不同的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配置，如果指定了不同配置，则以某仓库自身的配置优先。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sh-fix-bu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2492896"/>
            <a:ext cx="6172200" cy="41338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Bug/Feature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Bug/Feature</a:t>
            </a:r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修复</a:t>
            </a:r>
            <a:r>
              <a:rPr lang="en-US" altLang="zh-CN" sz="1400" dirty="0" smtClean="0"/>
              <a:t>bug</a:t>
            </a:r>
            <a:r>
              <a:rPr lang="zh-CN" altLang="en-US" sz="1400" dirty="0" smtClean="0"/>
              <a:t>或者新增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时，通常会创建新的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分支进行修复，修复完成后，将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分支合并到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分支，之后删除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分支。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当某分支手头工作没有完成时，可先把工作现场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</a:t>
            </a:r>
            <a:r>
              <a:rPr lang="zh-CN" altLang="en-US" sz="1400" dirty="0" smtClean="0"/>
              <a:t>一下，然后去创建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分支修复</a:t>
            </a:r>
            <a:r>
              <a:rPr lang="en-US" altLang="zh-CN" sz="1400" dirty="0" smtClean="0"/>
              <a:t>bug/</a:t>
            </a:r>
            <a:r>
              <a:rPr lang="zh-CN" altLang="en-US" sz="1400" dirty="0" smtClean="0"/>
              <a:t>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，修改完成后，再回到该分支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 pop</a:t>
            </a:r>
            <a:r>
              <a:rPr lang="zh-CN" altLang="en-US" sz="1400" dirty="0" smtClean="0"/>
              <a:t>，恢复之前工作现场。</a:t>
            </a:r>
            <a:endParaRPr lang="en-US" altLang="zh-CN" sz="1400" dirty="0" smtClean="0"/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9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Bug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stash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将当前工作现场“储藏”起来，以防丢失。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list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查看</a:t>
            </a:r>
            <a:r>
              <a:rPr lang="en-US" altLang="zh-CN" sz="2000" dirty="0" smtClean="0"/>
              <a:t>stash</a:t>
            </a:r>
            <a:r>
              <a:rPr lang="zh-CN" altLang="en-US" sz="2000" dirty="0" smtClean="0"/>
              <a:t>列表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apply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drop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并删除</a:t>
            </a:r>
            <a:r>
              <a:rPr lang="en-US" altLang="zh-CN" sz="1600" dirty="0" smtClean="0"/>
              <a:t>(drop)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保存的工作现场，如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apply stash@{0}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drop stash@{1}</a:t>
            </a:r>
            <a:r>
              <a:rPr lang="zh-CN" altLang="en-US" sz="1600" dirty="0" smtClean="0"/>
              <a:t>，如果不指定</a:t>
            </a:r>
            <a:r>
              <a:rPr lang="en-US" altLang="zh-CN" sz="1600" dirty="0"/>
              <a:t>stash@{</a:t>
            </a:r>
            <a:r>
              <a:rPr lang="en-US" altLang="zh-CN" sz="1600" dirty="0" err="1"/>
              <a:t>stashIndex</a:t>
            </a:r>
            <a:r>
              <a:rPr lang="en-US" altLang="zh-CN" sz="1600" dirty="0" smtClean="0"/>
              <a:t>}</a:t>
            </a:r>
            <a:r>
              <a:rPr lang="zh-CN" altLang="en-US" sz="1600" dirty="0" smtClean="0"/>
              <a:t>则恢复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和删除</a:t>
            </a:r>
            <a:r>
              <a:rPr lang="en-US" altLang="zh-CN" sz="1600" dirty="0" smtClean="0"/>
              <a:t>(drop)</a:t>
            </a:r>
            <a:r>
              <a:rPr lang="zh-CN" altLang="en-US" sz="1600" dirty="0" smtClean="0"/>
              <a:t>的默认为</a:t>
            </a:r>
            <a:r>
              <a:rPr lang="en-US" altLang="zh-CN" sz="1600" dirty="0" smtClean="0"/>
              <a:t>stash@{0}</a:t>
            </a:r>
            <a:r>
              <a:rPr lang="zh-CN" altLang="en-US" sz="1600" dirty="0" smtClean="0"/>
              <a:t>，而不是所有的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pop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保存的工作现场，同时将其在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中删除。</a:t>
            </a:r>
            <a:endParaRPr lang="en-US" altLang="zh-CN" sz="1600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5650727"/>
            <a:ext cx="5811206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恢复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git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 stash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保存的工作现场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有两个办法：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一是用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apply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恢复，但是恢复后，stash内容并不删除，你需要用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drop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来删除；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另一种方式是用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pop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，恢复的同时把stash内容也删了：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5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抓取分支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存在分支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而本地仓库还没有</a:t>
            </a:r>
            <a:r>
              <a:rPr lang="zh-CN" altLang="en-US" sz="1400" dirty="0"/>
              <a:t>与</a:t>
            </a:r>
            <a:r>
              <a:rPr lang="zh-CN" altLang="en-US" sz="1400" dirty="0" smtClean="0"/>
              <a:t>之相对应的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分支，此时则可以通过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checkout</a:t>
            </a:r>
            <a:r>
              <a:rPr lang="zh-CN" altLang="en-US" sz="1400" dirty="0" smtClean="0"/>
              <a:t>命令创建远程仓库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分支到本</a:t>
            </a:r>
            <a:r>
              <a:rPr lang="zh-CN" altLang="en-US" sz="1400" dirty="0"/>
              <a:t>地。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dev origin/dev</a:t>
            </a:r>
          </a:p>
          <a:p>
            <a:pPr marL="457200" lvl="1" indent="0">
              <a:buNone/>
            </a:pPr>
            <a:r>
              <a:rPr lang="zh-CN" altLang="en-US" sz="1400" dirty="0"/>
              <a:t>执行该命令后，远程仓库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分支就与本地仓库的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分支建立了关联，之后就可以在本地仓库的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分支上进行开发提交，之后再通过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</a:t>
            </a:r>
            <a:r>
              <a:rPr lang="zh-CN" altLang="en-US" sz="1400" dirty="0"/>
              <a:t>推送提交到远程仓库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分支了。</a:t>
            </a:r>
            <a:endParaRPr lang="en-US" altLang="zh-CN" sz="1400" dirty="0"/>
          </a:p>
          <a:p>
            <a:r>
              <a:rPr lang="en-US" altLang="zh-CN" sz="2400" dirty="0" smtClean="0"/>
              <a:t>pull</a:t>
            </a:r>
            <a:r>
              <a:rPr lang="zh-CN" altLang="en-US" sz="2400" dirty="0" smtClean="0"/>
              <a:t>远程仓库</a:t>
            </a:r>
            <a:r>
              <a:rPr lang="en-US" altLang="zh-CN" sz="2400" dirty="0" smtClean="0"/>
              <a:t>origin</a:t>
            </a:r>
            <a:r>
              <a:rPr lang="zh-CN" altLang="en-US" sz="2400" dirty="0" smtClean="0"/>
              <a:t>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commit</a:t>
            </a:r>
            <a:r>
              <a:rPr lang="zh-CN" altLang="en-US" sz="1400" dirty="0"/>
              <a:t>较新想要拉取</a:t>
            </a:r>
            <a:r>
              <a:rPr lang="en-US" altLang="zh-CN" sz="1400" dirty="0"/>
              <a:t>(pull)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某分支中的最新提交时或者在</a:t>
            </a:r>
            <a:r>
              <a:rPr lang="en-US" altLang="zh-CN" sz="1400" dirty="0"/>
              <a:t>push</a:t>
            </a:r>
            <a:r>
              <a:rPr lang="zh-CN" altLang="en-US" sz="1400" dirty="0"/>
              <a:t>本地仓库的提交到远程仓库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某分支之前，可以使用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</a:t>
            </a:r>
            <a:r>
              <a:rPr lang="zh-CN" altLang="en-US" sz="1400" dirty="0"/>
              <a:t>命令拉取远程仓库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某分支的最新提交。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pull origin </a:t>
            </a:r>
            <a:r>
              <a:rPr lang="en-US" altLang="zh-CN" sz="2000" dirty="0" err="1" smtClean="0"/>
              <a:t>originBranchName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1400" dirty="0"/>
              <a:t>当在</a:t>
            </a:r>
            <a:r>
              <a:rPr lang="en-US" altLang="zh-CN" sz="1400" dirty="0"/>
              <a:t>pull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某分支内容时遇到冲突，此时需要手动解决冲突，之后再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add/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pic>
        <p:nvPicPr>
          <p:cNvPr id="5" name="git-pull-push-f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4581128"/>
            <a:ext cx="3086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推送分支</a:t>
            </a:r>
            <a:r>
              <a:rPr lang="en-US" altLang="zh-CN" sz="2400" dirty="0" smtClean="0"/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先</a:t>
            </a:r>
            <a:r>
              <a:rPr lang="en-US" altLang="zh-CN" sz="2400" dirty="0" smtClean="0">
                <a:solidFill>
                  <a:srgbClr val="FF0000"/>
                </a:solidFill>
              </a:rPr>
              <a:t>pull</a:t>
            </a:r>
            <a:r>
              <a:rPr lang="zh-CN" altLang="en-US" sz="2400" dirty="0" smtClean="0">
                <a:solidFill>
                  <a:srgbClr val="FF0000"/>
                </a:solidFill>
              </a:rPr>
              <a:t>后</a:t>
            </a:r>
            <a:r>
              <a:rPr lang="en-US" altLang="zh-CN" sz="2400" dirty="0" smtClean="0">
                <a:solidFill>
                  <a:srgbClr val="FF0000"/>
                </a:solidFill>
              </a:rPr>
              <a:t>push</a:t>
            </a:r>
            <a:r>
              <a:rPr lang="zh-CN" altLang="en-US" sz="2400" dirty="0" smtClean="0">
                <a:solidFill>
                  <a:srgbClr val="FF0000"/>
                </a:solidFill>
              </a:rPr>
              <a:t>，以防冲突</a:t>
            </a:r>
            <a:r>
              <a:rPr lang="en-US" altLang="zh-CN" sz="2400" dirty="0" smtClean="0"/>
              <a:t>)</a:t>
            </a:r>
          </a:p>
          <a:p>
            <a:pPr marL="457200" lvl="1" indent="0">
              <a:buNone/>
            </a:pPr>
            <a:r>
              <a:rPr lang="zh-CN" altLang="en-US" sz="1200" dirty="0"/>
              <a:t>推</a:t>
            </a:r>
            <a:r>
              <a:rPr lang="zh-CN" altLang="en-US" sz="1200" dirty="0" smtClean="0"/>
              <a:t>送本地分支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，就是把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分支上的所有本地提交都推送到远程仓库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。推送时，需要指定本地分支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名称，这样</a:t>
            </a:r>
            <a:r>
              <a:rPr lang="en-US" altLang="zh-CN" sz="1200" dirty="0" err="1" smtClean="0"/>
              <a:t>git</a:t>
            </a:r>
            <a:r>
              <a:rPr lang="zh-CN" altLang="en-US" sz="1200" dirty="0" smtClean="0"/>
              <a:t>就会把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对应的远程分支上。</a:t>
            </a:r>
            <a:endParaRPr lang="en-US" altLang="zh-CN" sz="12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push origin </a:t>
            </a:r>
            <a:r>
              <a:rPr lang="en-US" altLang="zh-CN" sz="2000" dirty="0" err="1" smtClean="0"/>
              <a:t>localBranchName</a:t>
            </a:r>
            <a:endParaRPr lang="en-US" altLang="zh-CN" sz="20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43608" y="2492896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但是，并不是一定要把本地分支往远程推送，那么，哪些分支需要推送，哪些不需要呢？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分支是主分支，因此要时刻与远程同步；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dev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分支是开发分支，团队所有成员都需要在上面工作，所以也需要与远程同步；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bug分支只用于在本地修复bug，就没必要推到远程了，除非老板要看看你每周到底修复了几个bug；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feature分支是否推到远程，取决于你是否和你的小伙伴合作在上面开发。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总之，就是在Git中，分支完全可以在本地自己藏着玩，是否推送，视你的心情而定！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it-push-ori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832" y="3652555"/>
            <a:ext cx="3800914" cy="25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7544" y="962724"/>
            <a:ext cx="8229600" cy="493205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git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多人协作的工作模式通常是这样：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首先，可以试图用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推送自己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的修改；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如果推送失败，则因为远程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分支比你的本地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仓库对应分支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更新，需要先用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试图合并；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如果合并有冲突，则解决冲突，并在本地提交；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没有冲突或者解决掉冲突后，再用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推送就能成功！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提示“no tracking information”，则说明本地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分支的链接关系没有创建，用命令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zh-CN" altLang="en-US" sz="1400" dirty="0">
                <a:solidFill>
                  <a:srgbClr val="666666"/>
                </a:solidFill>
                <a:ea typeface="Helvetica Neue"/>
              </a:rPr>
              <a:t>来建立本地仓库分支和远程仓库分支的对应关系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ea typeface="Helvetica Neue"/>
              </a:rPr>
              <a:t>小结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查看远程库信息，使用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 </a:t>
            </a:r>
            <a:r>
              <a:rPr lang="en-US" altLang="zh-CN" sz="1400" dirty="0" err="1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</a:t>
            </a:r>
            <a:r>
              <a:rPr lang="en-US" altLang="zh-CN" sz="1400" dirty="0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remote 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或者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新建的分支如果不推送到远程，对其他人就是不可见的；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推送分支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到远程仓库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，如果推送失败，先用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抓取远程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最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在本地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创建和远程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仓库某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分支对应的分支，使用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checkout -b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，本地和远程分支的名称最好一致；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建立本地分支和远程分支的关联，使用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从远程抓取分支，使用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origin origin-branch-name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，如果有冲突，要先处理冲突。</a:t>
            </a:r>
          </a:p>
        </p:txBody>
      </p:sp>
    </p:spTree>
    <p:extLst>
      <p:ext uri="{BB962C8B-B14F-4D97-AF65-F5344CB8AC3E}">
        <p14:creationId xmlns:p14="http://schemas.microsoft.com/office/powerpoint/2010/main" val="14458903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当我们发布一个版本时，通常会现在版本库中打一个标签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，这样就唯一确定了打标签时刻的版本。将来无论什么时候，去某个标签的版本，就是把那个打标签时刻的历史版本取出来。所以，标签也是版本库的一个快照。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标签虽然是版本库的快照，但其实标签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就是指向某个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的指针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类似于分支，但区别为分支可以随着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移动，而标签是固定不变、不能移动的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，所以，创建和删除标签都是瞬间完成的。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的标签就是一个让人容易记住的有意义的名称，它跟某个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绑定在一起，便于发布和查找。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标签和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的关系类似于域名和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的关系。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的死指针，而分支是指向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的活指针。创建的标签在所有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上均可见。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没有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的概念，也就是说标签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不是属于某个分支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的，而是属于全局的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，是对于某个</a:t>
            </a:r>
            <a:r>
              <a:rPr lang="en-US" altLang="zh-CN" sz="2000" dirty="0" smtClean="0"/>
              <a:t>commit ID</a:t>
            </a:r>
            <a:r>
              <a:rPr lang="zh-CN" altLang="en-US" sz="2000" dirty="0" smtClean="0"/>
              <a:t>编号的一个别称。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标签名称是唯一的，标签是为了打上版本号信息，因此标签名称一定要带有版本号信息，不能乱加，通常可叫做</a:t>
            </a:r>
            <a:r>
              <a:rPr lang="en-US" altLang="zh-CN" sz="2000" dirty="0" smtClean="0"/>
              <a:t>V1.0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V2.0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build-20170620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build-20170808</a:t>
            </a:r>
            <a:r>
              <a:rPr lang="zh-CN" altLang="en-US" sz="2000" dirty="0" smtClean="0"/>
              <a:t>等等。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本地创建的标签都存储在本地仓库，不会自动推送到远程仓库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，如有需要需手动推送本地仓库中的本地标签到远程仓库。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6176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操作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在当前分支上打标签，默认标签是打在最新提交的</a:t>
            </a:r>
            <a:r>
              <a:rPr lang="en-US" altLang="zh-CN" sz="1400" dirty="0" smtClean="0"/>
              <a:t>commit ID</a:t>
            </a:r>
            <a:r>
              <a:rPr lang="zh-CN" altLang="en-US" sz="1400" dirty="0" smtClean="0"/>
              <a:t>上的。</a:t>
            </a:r>
            <a:endParaRPr lang="en-US" sz="14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在当前分支指定的</a:t>
            </a:r>
            <a:r>
              <a:rPr lang="en-US" altLang="zh-CN" sz="1400" dirty="0"/>
              <a:t>commit ID</a:t>
            </a:r>
            <a:r>
              <a:rPr lang="zh-CN" altLang="en-US" sz="1400" dirty="0"/>
              <a:t>上打标签。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查看所有标签</a:t>
            </a:r>
            <a:r>
              <a:rPr lang="zh-CN" altLang="en-US" sz="1400" dirty="0"/>
              <a:t>，标签不是按时间顺序输出，而是按照字母顺序输出。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show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/>
              <a:t>查看指定</a:t>
            </a:r>
            <a:r>
              <a:rPr lang="en-US" altLang="zh-CN" sz="1400" dirty="0" err="1"/>
              <a:t>tagName</a:t>
            </a:r>
            <a:r>
              <a:rPr lang="zh-CN" altLang="en-US" sz="1400" dirty="0"/>
              <a:t>的标签的信息。</a:t>
            </a:r>
            <a:endParaRPr lang="en-US" altLang="zh-CN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-a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-m “tag description”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创建带有说明的标签，</a:t>
            </a:r>
            <a:r>
              <a:rPr lang="en-US" altLang="zh-CN" sz="1400" dirty="0"/>
              <a:t>-a</a:t>
            </a:r>
            <a:r>
              <a:rPr lang="zh-CN" altLang="en-US" sz="1400" dirty="0"/>
              <a:t>指定标签名称，</a:t>
            </a:r>
            <a:r>
              <a:rPr lang="en-US" altLang="zh-CN" sz="1400" dirty="0"/>
              <a:t>-m</a:t>
            </a:r>
            <a:r>
              <a:rPr lang="zh-CN" altLang="en-US" sz="1400" dirty="0"/>
              <a:t>指定标签的说明文字。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tag -s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 -m “tag description” </a:t>
            </a:r>
            <a:r>
              <a:rPr lang="en-US" altLang="zh-CN" sz="2400" dirty="0" err="1" smtClean="0"/>
              <a:t>commit_id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使用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签名标签，</a:t>
            </a:r>
            <a:r>
              <a:rPr lang="en-US" altLang="zh-CN" sz="1400" dirty="0"/>
              <a:t>-s</a:t>
            </a:r>
            <a:r>
              <a:rPr lang="zh-CN" altLang="en-US" sz="1400" dirty="0"/>
              <a:t>用于用私钥签名一个标签。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标签采用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签名，必须首先按照</a:t>
            </a:r>
            <a:r>
              <a:rPr lang="en-US" altLang="zh-CN" sz="1400" dirty="0" err="1"/>
              <a:t>gpg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GnuPG</a:t>
            </a:r>
            <a:r>
              <a:rPr lang="en-US" altLang="zh-CN" sz="1400" dirty="0"/>
              <a:t>)</a:t>
            </a:r>
            <a:r>
              <a:rPr lang="zh-CN" altLang="en-US" sz="1400" dirty="0"/>
              <a:t>，如果没有找到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或者没有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密钥对，就会报错。用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签名的标签是不可伪造的因此可以验证</a:t>
            </a:r>
            <a:r>
              <a:rPr lang="en-US" altLang="zh-CN" sz="1400" dirty="0"/>
              <a:t>PGP</a:t>
            </a:r>
            <a:r>
              <a:rPr lang="zh-CN" altLang="en-US" sz="1400" dirty="0"/>
              <a:t>签名。</a:t>
            </a:r>
            <a:endParaRPr lang="en-US" altLang="zh-CN" sz="1400" dirty="0"/>
          </a:p>
          <a:p>
            <a:r>
              <a:rPr lang="en-US" sz="2400" dirty="0"/>
              <a:t>$</a:t>
            </a:r>
          </a:p>
        </p:txBody>
      </p:sp>
      <p:pic>
        <p:nvPicPr>
          <p:cNvPr id="4" name="git-tag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2200" y="724695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送一个本地仓库标签到远程仓库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--tags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送本地仓库全部未推送过的本地标签到远程仓库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altLang="zh-CN" sz="2400" dirty="0" err="1"/>
              <a:t>git</a:t>
            </a:r>
            <a:r>
              <a:rPr lang="en-US" altLang="zh-CN" sz="2400" dirty="0"/>
              <a:t> tag -d &lt;</a:t>
            </a:r>
            <a:r>
              <a:rPr lang="en-US" altLang="zh-CN" sz="2400" dirty="0" err="1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删除一个本地仓库标签。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:refs/tags/&lt;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中的标签。删除远程仓库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中的标签不会自动的删除本地仓库中对应的标签，因此一般删除远程仓库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中的标签后，还需手动删除本地仓库中的对应标签。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endParaRPr lang="en-US" sz="2400" dirty="0"/>
          </a:p>
        </p:txBody>
      </p:sp>
      <p:pic>
        <p:nvPicPr>
          <p:cNvPr id="4" name="git-tag-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2160" y="260648"/>
            <a:ext cx="2870076" cy="19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6" y="1556792"/>
            <a:ext cx="6838095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GitHub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上，可以任意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开源仓库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在官方仓库中单击</a:t>
            </a:r>
            <a:r>
              <a:rPr lang="en-US" altLang="zh-CN" sz="1400" dirty="0" smtClean="0"/>
              <a:t>”Fork”</a:t>
            </a:r>
            <a:r>
              <a:rPr lang="zh-CN" altLang="en-US" sz="1400" dirty="0" smtClean="0"/>
              <a:t>命令就会在自己的账号下克隆</a:t>
            </a:r>
            <a:r>
              <a:rPr lang="en-US" altLang="zh-CN" sz="1400" dirty="0" smtClean="0"/>
              <a:t>clone</a:t>
            </a:r>
            <a:r>
              <a:rPr lang="zh-CN" altLang="en-US" sz="1400" dirty="0" smtClean="0"/>
              <a:t>一份官方仓库。</a:t>
            </a:r>
            <a:endParaRPr lang="en-US" altLang="zh-CN" sz="1400" dirty="0" smtClean="0"/>
          </a:p>
          <a:p>
            <a:r>
              <a:rPr lang="zh-CN" altLang="en-US" sz="2400" dirty="0" smtClean="0"/>
              <a:t>自己拥有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后的仓库的读写权限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</a:t>
            </a:r>
            <a:r>
              <a:rPr lang="en-US" altLang="zh-CN" sz="1400" dirty="0"/>
              <a:t>Fork</a:t>
            </a:r>
            <a:r>
              <a:rPr lang="zh-CN" altLang="en-US" sz="1400" dirty="0"/>
              <a:t>官方仓库到自己的</a:t>
            </a:r>
            <a:r>
              <a:rPr lang="en-US" altLang="zh-CN" sz="1400" dirty="0"/>
              <a:t>GitHub</a:t>
            </a:r>
            <a:r>
              <a:rPr lang="zh-CN" altLang="en-US" sz="1400" dirty="0"/>
              <a:t>账号下后，一定要在自己的账号下</a:t>
            </a:r>
            <a:r>
              <a:rPr lang="en-US" altLang="zh-CN" sz="1400" dirty="0"/>
              <a:t>clone</a:t>
            </a:r>
            <a:r>
              <a:rPr lang="zh-CN" altLang="en-US" sz="1400" dirty="0"/>
              <a:t>远程仓库，这样</a:t>
            </a:r>
            <a:r>
              <a:rPr lang="en-US" altLang="zh-CN" sz="1400" dirty="0"/>
              <a:t>clone</a:t>
            </a:r>
            <a:r>
              <a:rPr lang="zh-CN" altLang="en-US" sz="1400" dirty="0"/>
              <a:t>到本地的仓库才能推送提交到自己账号的远程仓库。</a:t>
            </a:r>
            <a:r>
              <a:rPr lang="en-US" altLang="zh-CN" sz="1400" dirty="0"/>
              <a:t>(</a:t>
            </a:r>
            <a:r>
              <a:rPr lang="zh-CN" altLang="en-US" sz="1400" dirty="0"/>
              <a:t>如果从官方远程仓库克隆</a:t>
            </a:r>
            <a:r>
              <a:rPr lang="en-US" altLang="zh-CN" sz="1400" dirty="0"/>
              <a:t>clone</a:t>
            </a:r>
            <a:r>
              <a:rPr lang="zh-CN" altLang="en-US" sz="1400" dirty="0"/>
              <a:t>，由于没有权限，将不能推送本地仓库的提交</a:t>
            </a:r>
            <a:r>
              <a:rPr lang="en-US" altLang="zh-CN" sz="1400" dirty="0"/>
              <a:t>)</a:t>
            </a:r>
          </a:p>
          <a:p>
            <a:r>
              <a:rPr lang="zh-CN" altLang="en-US" sz="2400" dirty="0" smtClean="0"/>
              <a:t>可以推送</a:t>
            </a:r>
            <a:r>
              <a:rPr lang="en-US" altLang="zh-CN" sz="2400" dirty="0" smtClean="0"/>
              <a:t>pull request</a:t>
            </a:r>
            <a:r>
              <a:rPr lang="zh-CN" altLang="en-US" sz="2400" dirty="0" smtClean="0"/>
              <a:t>给官方仓库来贡献代码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如果你希望官方仓库能接收你的提交，则可以将本地仓库提交推送到自己账号下的远程仓库，然后在</a:t>
            </a:r>
            <a:r>
              <a:rPr lang="en-US" altLang="zh-CN" sz="1400" dirty="0"/>
              <a:t>GitHub</a:t>
            </a:r>
            <a:r>
              <a:rPr lang="zh-CN" altLang="en-US" sz="1400" dirty="0"/>
              <a:t>自己账号下发起一个</a:t>
            </a:r>
            <a:r>
              <a:rPr lang="en-US" altLang="zh-CN" sz="1400" dirty="0"/>
              <a:t>pull request</a:t>
            </a:r>
            <a:r>
              <a:rPr lang="zh-CN" altLang="en-US" sz="1400" dirty="0"/>
              <a:t>请求，官方仓库就会收到你的提交请求。</a:t>
            </a:r>
            <a:endParaRPr lang="en-US" sz="1400" dirty="0"/>
          </a:p>
        </p:txBody>
      </p:sp>
      <p:pic>
        <p:nvPicPr>
          <p:cNvPr id="20482" name="Picture 2" descr="github-re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60997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--global alias.</a:t>
            </a:r>
            <a:r>
              <a:rPr lang="zh-CN" altLang="en-US" sz="2400" dirty="0" smtClean="0"/>
              <a:t>别名 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命令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alias.st status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st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alias.co checkout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alias.ci commit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ci -m “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…”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alias.br branch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br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alias.unstage</a:t>
            </a:r>
            <a:r>
              <a:rPr lang="en-US" altLang="zh-CN" sz="2000" dirty="0" smtClean="0"/>
              <a:t> “reset HEAD”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unstage</a:t>
            </a:r>
            <a:r>
              <a:rPr lang="en-US" altLang="zh-CN" sz="2000" dirty="0" smtClean="0"/>
              <a:t> test.py </a:t>
            </a:r>
            <a:r>
              <a:rPr lang="en-US" altLang="zh-CN" sz="2000" dirty="0" smtClean="0">
                <a:sym typeface="Wingdings" panose="05000000000000000000" pitchFamily="2" charset="2"/>
              </a:rPr>
              <a:t>$ </a:t>
            </a:r>
            <a:r>
              <a:rPr lang="en-US" altLang="zh-CN" sz="2000" dirty="0" err="1" smtClean="0">
                <a:sym typeface="Wingdings" panose="05000000000000000000" pitchFamily="2" charset="2"/>
              </a:rPr>
              <a:t>git</a:t>
            </a:r>
            <a:r>
              <a:rPr lang="en-US" altLang="zh-CN" sz="2000" dirty="0" smtClean="0">
                <a:sym typeface="Wingdings" panose="05000000000000000000" pitchFamily="2" charset="2"/>
              </a:rPr>
              <a:t> reset HEAD test.py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alias.last</a:t>
            </a:r>
            <a:r>
              <a:rPr lang="en-US" altLang="zh-CN" sz="2000" dirty="0" smtClean="0"/>
              <a:t> “log -1”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last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180528" y="5589240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config --global </a:t>
            </a:r>
            <a:r>
              <a:rPr kumimoji="0" lang="zh-CN" altLang="zh-CN" sz="10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alias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.lg 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"log --color --graph --pretty=format:'%Cred%h%Creset -%C(yellow)%d%Creset %s %Cgreen(%cr) %C(bold blue)&lt;%an&gt;%Creset' --abbrev-commit"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634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help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 --help //</a:t>
            </a:r>
            <a:r>
              <a:rPr lang="zh-CN" altLang="en-US" sz="2400" dirty="0" smtClean="0"/>
              <a:t>查看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help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9288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21844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MediaTek-Confidential_B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MediaTek-Confidential_B">
  <a:themeElements>
    <a:clrScheme name="Custom 6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ediaTek">
  <a:themeElements>
    <a:clrScheme name="Custom 7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MediaTek-Confidential_B</Template>
  <TotalTime>39638</TotalTime>
  <Words>6040</Words>
  <Application>Microsoft Office PowerPoint</Application>
  <PresentationFormat>全屏显示(4:3)</PresentationFormat>
  <Paragraphs>589</Paragraphs>
  <Slides>92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92</vt:i4>
      </vt:variant>
    </vt:vector>
  </HeadingPairs>
  <TitlesOfParts>
    <vt:vector size="110" baseType="lpstr">
      <vt:lpstr>Arial Unicode MS</vt:lpstr>
      <vt:lpstr>Helvetica Neue</vt:lpstr>
      <vt:lpstr>Lucida Grande</vt:lpstr>
      <vt:lpstr>微軟正黑體</vt:lpstr>
      <vt:lpstr>新細明體</vt:lpstr>
      <vt:lpstr>SimHei</vt:lpstr>
      <vt:lpstr>宋体</vt:lpstr>
      <vt:lpstr>Arial</vt:lpstr>
      <vt:lpstr>Calibri</vt:lpstr>
      <vt:lpstr>Consolas</vt:lpstr>
      <vt:lpstr>Verdana</vt:lpstr>
      <vt:lpstr>Wingdings</vt:lpstr>
      <vt:lpstr>MediaTek-Confidential_B</vt:lpstr>
      <vt:lpstr>Custom Design</vt:lpstr>
      <vt:lpstr>1_MediaTek-Confidential_B</vt:lpstr>
      <vt:lpstr>1_Custom Design</vt:lpstr>
      <vt:lpstr>MediaTek</vt:lpstr>
      <vt:lpstr>2_Custom Design</vt:lpstr>
      <vt:lpstr>How To Use Git </vt:lpstr>
      <vt:lpstr>Git简介</vt:lpstr>
      <vt:lpstr>PowerPoint 演示文稿</vt:lpstr>
      <vt:lpstr>PowerPoint 演示文稿</vt:lpstr>
      <vt:lpstr>PowerPoint 演示文稿</vt:lpstr>
      <vt:lpstr>Git安装</vt:lpstr>
      <vt:lpstr>Git安装</vt:lpstr>
      <vt:lpstr>Git配置</vt:lpstr>
      <vt:lpstr>git配置别名</vt:lpstr>
      <vt:lpstr>git配置别名</vt:lpstr>
      <vt:lpstr>git config</vt:lpstr>
      <vt:lpstr>git自定义—忽略特殊文件</vt:lpstr>
      <vt:lpstr>git自定义—忽略特殊文件</vt:lpstr>
      <vt:lpstr>git自定义—忽略特殊文件</vt:lpstr>
      <vt:lpstr>git自定义—忽略特殊文件</vt:lpstr>
      <vt:lpstr>git自定义—忽略特殊文件</vt:lpstr>
      <vt:lpstr>工作区/缓存区(暂存区)/本地版本库/远程版本库</vt:lpstr>
      <vt:lpstr>工作区/缓存区(暂存区)/本地版本库/远程版本库</vt:lpstr>
      <vt:lpstr>创建版本库</vt:lpstr>
      <vt:lpstr>创建版本库</vt:lpstr>
      <vt:lpstr>git init</vt:lpstr>
      <vt:lpstr>git init</vt:lpstr>
      <vt:lpstr>git diff</vt:lpstr>
      <vt:lpstr>git diff</vt:lpstr>
      <vt:lpstr>git add</vt:lpstr>
      <vt:lpstr>git add</vt:lpstr>
      <vt:lpstr>multi-file—git add/reset/checkout</vt:lpstr>
      <vt:lpstr>Git还原—git reset</vt:lpstr>
      <vt:lpstr>Git还原—git reset</vt:lpstr>
      <vt:lpstr>Git还原—git reset</vt:lpstr>
      <vt:lpstr>Git还原—git revert</vt:lpstr>
      <vt:lpstr>Git还原—git revert</vt:lpstr>
      <vt:lpstr>git checkout</vt:lpstr>
      <vt:lpstr>git checkout</vt:lpstr>
      <vt:lpstr>git checkout</vt:lpstr>
      <vt:lpstr>git checkout</vt:lpstr>
      <vt:lpstr>git commit</vt:lpstr>
      <vt:lpstr>git commit</vt:lpstr>
      <vt:lpstr>git commit</vt:lpstr>
      <vt:lpstr>git status</vt:lpstr>
      <vt:lpstr>Git查看历史—git log</vt:lpstr>
      <vt:lpstr>Git查看历史—gitk</vt:lpstr>
      <vt:lpstr>Git查看历史—git blame</vt:lpstr>
      <vt:lpstr>Git查看历史—git blame</vt:lpstr>
      <vt:lpstr>git查看日志—git show</vt:lpstr>
      <vt:lpstr>Git查看历史—git grep</vt:lpstr>
      <vt:lpstr>Git查看历史—git grep</vt:lpstr>
      <vt:lpstr>Git查看历史—git grep</vt:lpstr>
      <vt:lpstr>git 版本回退</vt:lpstr>
      <vt:lpstr>git 版本回退</vt:lpstr>
      <vt:lpstr>git管理修改</vt:lpstr>
      <vt:lpstr>git撤销修改</vt:lpstr>
      <vt:lpstr>git删除文件</vt:lpstr>
      <vt:lpstr>git删除文件</vt:lpstr>
      <vt:lpstr>Git移动/重命名文件</vt:lpstr>
      <vt:lpstr>git移动/重命名文件</vt:lpstr>
      <vt:lpstr>git远程仓库</vt:lpstr>
      <vt:lpstr>添加远程仓库</vt:lpstr>
      <vt:lpstr>git remote</vt:lpstr>
      <vt:lpstr>git clone</vt:lpstr>
      <vt:lpstr>git clone</vt:lpstr>
      <vt:lpstr>git分支管理—创建/切换</vt:lpstr>
      <vt:lpstr>git分支管理—创建/切换</vt:lpstr>
      <vt:lpstr>git分支管理—远程仓库分支</vt:lpstr>
      <vt:lpstr>git分支管理—远端操作</vt:lpstr>
      <vt:lpstr>git分支管理—远端操作</vt:lpstr>
      <vt:lpstr>git分支管理—远端操作</vt:lpstr>
      <vt:lpstr>git分支管理—远端操作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</vt:lpstr>
      <vt:lpstr>冲突解决</vt:lpstr>
      <vt:lpstr>git分支管理策略</vt:lpstr>
      <vt:lpstr>Bug/Feature分支</vt:lpstr>
      <vt:lpstr>Bug分支—git stash</vt:lpstr>
      <vt:lpstr>git多人协作</vt:lpstr>
      <vt:lpstr>git多人协作</vt:lpstr>
      <vt:lpstr>git多人协作</vt:lpstr>
      <vt:lpstr>git标签管理</vt:lpstr>
      <vt:lpstr>操作标签</vt:lpstr>
      <vt:lpstr>操作标签</vt:lpstr>
      <vt:lpstr>操作标签</vt:lpstr>
      <vt:lpstr>GitHub</vt:lpstr>
      <vt:lpstr>Git help</vt:lpstr>
      <vt:lpstr>PowerPoint 演示文稿</vt:lpstr>
      <vt:lpstr>PowerPoint 演示文稿</vt:lpstr>
    </vt:vector>
  </TitlesOfParts>
  <Company>MediaTek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ELT Logging</dc:title>
  <dc:creator>MTK03869 - PeiYun Lin (林珮筠)</dc:creator>
  <cp:lastModifiedBy>Jiming Wang (王继明)</cp:lastModifiedBy>
  <cp:revision>1288</cp:revision>
  <dcterms:created xsi:type="dcterms:W3CDTF">2014-01-13T07:08:47Z</dcterms:created>
  <dcterms:modified xsi:type="dcterms:W3CDTF">2017-06-23T07:50:36Z</dcterms:modified>
</cp:coreProperties>
</file>